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29"/>
  </p:notesMasterIdLst>
  <p:sldIdLst>
    <p:sldId id="314" r:id="rId2"/>
    <p:sldId id="312" r:id="rId3"/>
    <p:sldId id="262" r:id="rId4"/>
    <p:sldId id="316" r:id="rId5"/>
    <p:sldId id="263" r:id="rId6"/>
    <p:sldId id="268" r:id="rId7"/>
    <p:sldId id="269" r:id="rId8"/>
    <p:sldId id="270" r:id="rId9"/>
    <p:sldId id="272" r:id="rId10"/>
    <p:sldId id="317" r:id="rId11"/>
    <p:sldId id="318" r:id="rId12"/>
    <p:sldId id="319" r:id="rId13"/>
    <p:sldId id="320" r:id="rId14"/>
    <p:sldId id="271" r:id="rId15"/>
    <p:sldId id="273" r:id="rId16"/>
    <p:sldId id="321" r:id="rId17"/>
    <p:sldId id="324" r:id="rId18"/>
    <p:sldId id="323" r:id="rId19"/>
    <p:sldId id="322" r:id="rId20"/>
    <p:sldId id="327" r:id="rId21"/>
    <p:sldId id="326" r:id="rId22"/>
    <p:sldId id="276" r:id="rId23"/>
    <p:sldId id="277" r:id="rId24"/>
    <p:sldId id="328" r:id="rId25"/>
    <p:sldId id="283" r:id="rId26"/>
    <p:sldId id="291" r:id="rId27"/>
    <p:sldId id="298" r:id="rId28"/>
  </p:sldIdLst>
  <p:sldSz cx="121951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EB0"/>
    <a:srgbClr val="FF6D67"/>
    <a:srgbClr val="FFFFFF"/>
    <a:srgbClr val="1C2747"/>
    <a:srgbClr val="0E1A40"/>
    <a:srgbClr val="3CC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096" autoAdjust="0"/>
  </p:normalViewPr>
  <p:slideViewPr>
    <p:cSldViewPr showGuides="1">
      <p:cViewPr varScale="1">
        <p:scale>
          <a:sx n="72" d="100"/>
          <a:sy n="72" d="100"/>
        </p:scale>
        <p:origin x="198" y="54"/>
      </p:cViewPr>
      <p:guideLst>
        <p:guide orient="horz"/>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357473-301C-4F69-A7FC-AE1DEF9F2CA1}" type="datetimeFigureOut">
              <a:rPr lang="zh-CN" altLang="en-US" smtClean="0"/>
              <a:t>2018/11/30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F837B1-3942-4B36-A9A2-6AF914CEB0AE}" type="slidenum">
              <a:rPr lang="zh-CN" altLang="en-US" smtClean="0"/>
              <a:t>‹#›</a:t>
            </a:fld>
            <a:endParaRPr lang="zh-CN" altLang="en-US"/>
          </a:p>
        </p:txBody>
      </p:sp>
    </p:spTree>
    <p:extLst>
      <p:ext uri="{BB962C8B-B14F-4D97-AF65-F5344CB8AC3E}">
        <p14:creationId xmlns:p14="http://schemas.microsoft.com/office/powerpoint/2010/main" val="709465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a:t>
            </a:fld>
            <a:endParaRPr lang="zh-CN" altLang="en-US"/>
          </a:p>
        </p:txBody>
      </p:sp>
    </p:spTree>
    <p:extLst>
      <p:ext uri="{BB962C8B-B14F-4D97-AF65-F5344CB8AC3E}">
        <p14:creationId xmlns:p14="http://schemas.microsoft.com/office/powerpoint/2010/main" val="1221319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11</a:t>
            </a:fld>
            <a:endParaRPr lang="zh-CN" altLang="en-US"/>
          </a:p>
        </p:txBody>
      </p:sp>
    </p:spTree>
    <p:extLst>
      <p:ext uri="{BB962C8B-B14F-4D97-AF65-F5344CB8AC3E}">
        <p14:creationId xmlns:p14="http://schemas.microsoft.com/office/powerpoint/2010/main" val="490366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12</a:t>
            </a:fld>
            <a:endParaRPr lang="zh-CN" altLang="en-US"/>
          </a:p>
        </p:txBody>
      </p:sp>
    </p:spTree>
    <p:extLst>
      <p:ext uri="{BB962C8B-B14F-4D97-AF65-F5344CB8AC3E}">
        <p14:creationId xmlns:p14="http://schemas.microsoft.com/office/powerpoint/2010/main" val="2743325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13</a:t>
            </a:fld>
            <a:endParaRPr lang="zh-CN" altLang="en-US"/>
          </a:p>
        </p:txBody>
      </p:sp>
    </p:spTree>
    <p:extLst>
      <p:ext uri="{BB962C8B-B14F-4D97-AF65-F5344CB8AC3E}">
        <p14:creationId xmlns:p14="http://schemas.microsoft.com/office/powerpoint/2010/main" val="2586199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14</a:t>
            </a:fld>
            <a:endParaRPr lang="zh-CN" altLang="en-US"/>
          </a:p>
        </p:txBody>
      </p:sp>
    </p:spTree>
    <p:extLst>
      <p:ext uri="{BB962C8B-B14F-4D97-AF65-F5344CB8AC3E}">
        <p14:creationId xmlns:p14="http://schemas.microsoft.com/office/powerpoint/2010/main" val="789357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15</a:t>
            </a:fld>
            <a:endParaRPr lang="zh-CN" altLang="en-US"/>
          </a:p>
        </p:txBody>
      </p:sp>
    </p:spTree>
    <p:extLst>
      <p:ext uri="{BB962C8B-B14F-4D97-AF65-F5344CB8AC3E}">
        <p14:creationId xmlns:p14="http://schemas.microsoft.com/office/powerpoint/2010/main" val="942549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16</a:t>
            </a:fld>
            <a:endParaRPr lang="zh-CN" altLang="en-US"/>
          </a:p>
        </p:txBody>
      </p:sp>
    </p:spTree>
    <p:extLst>
      <p:ext uri="{BB962C8B-B14F-4D97-AF65-F5344CB8AC3E}">
        <p14:creationId xmlns:p14="http://schemas.microsoft.com/office/powerpoint/2010/main" val="301914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17</a:t>
            </a:fld>
            <a:endParaRPr lang="zh-CN" altLang="en-US"/>
          </a:p>
        </p:txBody>
      </p:sp>
    </p:spTree>
    <p:extLst>
      <p:ext uri="{BB962C8B-B14F-4D97-AF65-F5344CB8AC3E}">
        <p14:creationId xmlns:p14="http://schemas.microsoft.com/office/powerpoint/2010/main" val="3530778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18</a:t>
            </a:fld>
            <a:endParaRPr lang="zh-CN" altLang="en-US"/>
          </a:p>
        </p:txBody>
      </p:sp>
    </p:spTree>
    <p:extLst>
      <p:ext uri="{BB962C8B-B14F-4D97-AF65-F5344CB8AC3E}">
        <p14:creationId xmlns:p14="http://schemas.microsoft.com/office/powerpoint/2010/main" val="2105539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19</a:t>
            </a:fld>
            <a:endParaRPr lang="zh-CN" altLang="en-US"/>
          </a:p>
        </p:txBody>
      </p:sp>
    </p:spTree>
    <p:extLst>
      <p:ext uri="{BB962C8B-B14F-4D97-AF65-F5344CB8AC3E}">
        <p14:creationId xmlns:p14="http://schemas.microsoft.com/office/powerpoint/2010/main" val="3879013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20</a:t>
            </a:fld>
            <a:endParaRPr lang="zh-CN" altLang="en-US"/>
          </a:p>
        </p:txBody>
      </p:sp>
    </p:spTree>
    <p:extLst>
      <p:ext uri="{BB962C8B-B14F-4D97-AF65-F5344CB8AC3E}">
        <p14:creationId xmlns:p14="http://schemas.microsoft.com/office/powerpoint/2010/main" val="1077258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a:t>
            </a:fld>
            <a:endParaRPr lang="zh-CN" altLang="en-US"/>
          </a:p>
        </p:txBody>
      </p:sp>
    </p:spTree>
    <p:extLst>
      <p:ext uri="{BB962C8B-B14F-4D97-AF65-F5344CB8AC3E}">
        <p14:creationId xmlns:p14="http://schemas.microsoft.com/office/powerpoint/2010/main" val="1204188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21</a:t>
            </a:fld>
            <a:endParaRPr lang="zh-CN" altLang="en-US"/>
          </a:p>
        </p:txBody>
      </p:sp>
    </p:spTree>
    <p:extLst>
      <p:ext uri="{BB962C8B-B14F-4D97-AF65-F5344CB8AC3E}">
        <p14:creationId xmlns:p14="http://schemas.microsoft.com/office/powerpoint/2010/main" val="4227718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22</a:t>
            </a:fld>
            <a:endParaRPr lang="zh-CN" altLang="en-US"/>
          </a:p>
        </p:txBody>
      </p:sp>
    </p:spTree>
    <p:extLst>
      <p:ext uri="{BB962C8B-B14F-4D97-AF65-F5344CB8AC3E}">
        <p14:creationId xmlns:p14="http://schemas.microsoft.com/office/powerpoint/2010/main" val="3438109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23</a:t>
            </a:fld>
            <a:endParaRPr lang="zh-CN" altLang="en-US"/>
          </a:p>
        </p:txBody>
      </p:sp>
    </p:spTree>
    <p:extLst>
      <p:ext uri="{BB962C8B-B14F-4D97-AF65-F5344CB8AC3E}">
        <p14:creationId xmlns:p14="http://schemas.microsoft.com/office/powerpoint/2010/main" val="4249708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24</a:t>
            </a:fld>
            <a:endParaRPr lang="zh-CN" altLang="en-US"/>
          </a:p>
        </p:txBody>
      </p:sp>
    </p:spTree>
    <p:extLst>
      <p:ext uri="{BB962C8B-B14F-4D97-AF65-F5344CB8AC3E}">
        <p14:creationId xmlns:p14="http://schemas.microsoft.com/office/powerpoint/2010/main" val="736633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25</a:t>
            </a:fld>
            <a:endParaRPr lang="zh-CN" altLang="en-US"/>
          </a:p>
        </p:txBody>
      </p:sp>
    </p:spTree>
    <p:extLst>
      <p:ext uri="{BB962C8B-B14F-4D97-AF65-F5344CB8AC3E}">
        <p14:creationId xmlns:p14="http://schemas.microsoft.com/office/powerpoint/2010/main" val="3130805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26</a:t>
            </a:fld>
            <a:endParaRPr lang="zh-CN" altLang="en-US"/>
          </a:p>
        </p:txBody>
      </p:sp>
    </p:spTree>
    <p:extLst>
      <p:ext uri="{BB962C8B-B14F-4D97-AF65-F5344CB8AC3E}">
        <p14:creationId xmlns:p14="http://schemas.microsoft.com/office/powerpoint/2010/main" val="689496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27</a:t>
            </a:fld>
            <a:endParaRPr lang="zh-CN" altLang="en-US"/>
          </a:p>
        </p:txBody>
      </p:sp>
    </p:spTree>
    <p:extLst>
      <p:ext uri="{BB962C8B-B14F-4D97-AF65-F5344CB8AC3E}">
        <p14:creationId xmlns:p14="http://schemas.microsoft.com/office/powerpoint/2010/main" val="2062117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3</a:t>
            </a:fld>
            <a:endParaRPr lang="zh-CN" altLang="en-US"/>
          </a:p>
        </p:txBody>
      </p:sp>
    </p:spTree>
    <p:extLst>
      <p:ext uri="{BB962C8B-B14F-4D97-AF65-F5344CB8AC3E}">
        <p14:creationId xmlns:p14="http://schemas.microsoft.com/office/powerpoint/2010/main" val="3407615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5</a:t>
            </a:fld>
            <a:endParaRPr lang="zh-CN" altLang="en-US"/>
          </a:p>
        </p:txBody>
      </p:sp>
    </p:spTree>
    <p:extLst>
      <p:ext uri="{BB962C8B-B14F-4D97-AF65-F5344CB8AC3E}">
        <p14:creationId xmlns:p14="http://schemas.microsoft.com/office/powerpoint/2010/main" val="435369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6</a:t>
            </a:fld>
            <a:endParaRPr lang="zh-CN" altLang="en-US"/>
          </a:p>
        </p:txBody>
      </p:sp>
    </p:spTree>
    <p:extLst>
      <p:ext uri="{BB962C8B-B14F-4D97-AF65-F5344CB8AC3E}">
        <p14:creationId xmlns:p14="http://schemas.microsoft.com/office/powerpoint/2010/main" val="2596814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7</a:t>
            </a:fld>
            <a:endParaRPr lang="zh-CN" altLang="en-US"/>
          </a:p>
        </p:txBody>
      </p:sp>
    </p:spTree>
    <p:extLst>
      <p:ext uri="{BB962C8B-B14F-4D97-AF65-F5344CB8AC3E}">
        <p14:creationId xmlns:p14="http://schemas.microsoft.com/office/powerpoint/2010/main" val="449005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8</a:t>
            </a:fld>
            <a:endParaRPr lang="zh-CN" altLang="en-US"/>
          </a:p>
        </p:txBody>
      </p:sp>
    </p:spTree>
    <p:extLst>
      <p:ext uri="{BB962C8B-B14F-4D97-AF65-F5344CB8AC3E}">
        <p14:creationId xmlns:p14="http://schemas.microsoft.com/office/powerpoint/2010/main" val="3575924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9</a:t>
            </a:fld>
            <a:endParaRPr lang="zh-CN" altLang="en-US"/>
          </a:p>
        </p:txBody>
      </p:sp>
    </p:spTree>
    <p:extLst>
      <p:ext uri="{BB962C8B-B14F-4D97-AF65-F5344CB8AC3E}">
        <p14:creationId xmlns:p14="http://schemas.microsoft.com/office/powerpoint/2010/main" val="198805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10</a:t>
            </a:fld>
            <a:endParaRPr lang="zh-CN" altLang="en-US"/>
          </a:p>
        </p:txBody>
      </p:sp>
    </p:spTree>
    <p:extLst>
      <p:ext uri="{BB962C8B-B14F-4D97-AF65-F5344CB8AC3E}">
        <p14:creationId xmlns:p14="http://schemas.microsoft.com/office/powerpoint/2010/main" val="1730171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a:t>单击此处编辑母版标题样式</a:t>
            </a:r>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952C373-83E8-404D-A870-0C99071BEBA1}" type="datetimeFigureOut">
              <a:rPr lang="zh-CN" altLang="en-US" smtClean="0"/>
              <a:t>2018/11/30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952C373-83E8-404D-A870-0C99071BEBA1}" type="datetimeFigureOut">
              <a:rPr lang="zh-CN" altLang="en-US" smtClean="0"/>
              <a:t>2018/11/30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1502" y="274639"/>
            <a:ext cx="2743914"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759" y="274639"/>
            <a:ext cx="802849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952C373-83E8-404D-A870-0C99071BEBA1}" type="datetimeFigureOut">
              <a:rPr lang="zh-CN" altLang="en-US" smtClean="0"/>
              <a:t>2018/11/30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952C373-83E8-404D-A870-0C99071BEBA1}" type="datetimeFigureOut">
              <a:rPr lang="zh-CN" altLang="en-US" smtClean="0"/>
              <a:t>2018/11/30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952C373-83E8-404D-A870-0C99071BEBA1}" type="datetimeFigureOut">
              <a:rPr lang="zh-CN" altLang="en-US" smtClean="0"/>
              <a:t>2018/11/30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759" y="1600201"/>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9214" y="1600201"/>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952C373-83E8-404D-A870-0C99071BEBA1}" type="datetimeFigureOut">
              <a:rPr lang="zh-CN" altLang="en-US" smtClean="0"/>
              <a:t>2018/11/30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952C373-83E8-404D-A870-0C99071BEBA1}" type="datetimeFigureOut">
              <a:rPr lang="zh-CN" altLang="en-US" smtClean="0"/>
              <a:t>2018/11/30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952C373-83E8-404D-A870-0C99071BEBA1}" type="datetimeFigureOut">
              <a:rPr lang="zh-CN" altLang="en-US" smtClean="0"/>
              <a:t>2018/11/30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52C373-83E8-404D-A870-0C99071BEBA1}" type="datetimeFigureOut">
              <a:rPr lang="zh-CN" altLang="en-US" smtClean="0"/>
              <a:t>2018/11/30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952C373-83E8-404D-A870-0C99071BEBA1}" type="datetimeFigureOut">
              <a:rPr lang="zh-CN" altLang="en-US" smtClean="0"/>
              <a:t>2018/11/30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952C373-83E8-404D-A870-0C99071BEBA1}" type="datetimeFigureOut">
              <a:rPr lang="zh-CN" altLang="en-US" smtClean="0"/>
              <a:t>2018/11/30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52C373-83E8-404D-A870-0C99071BEBA1}" type="datetimeFigureOut">
              <a:rPr lang="zh-CN" altLang="en-US" smtClean="0"/>
              <a:t>2018/11/30</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3FFD15-FD4A-41A0-98B0-8A0E50279E3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5175" cy="3686628"/>
          </a:xfrm>
          <a:custGeom>
            <a:avLst/>
            <a:gdLst>
              <a:gd name="connsiteX0" fmla="*/ 0 w 12195175"/>
              <a:gd name="connsiteY0" fmla="*/ 0 h 2060848"/>
              <a:gd name="connsiteX1" fmla="*/ 12195175 w 12195175"/>
              <a:gd name="connsiteY1" fmla="*/ 0 h 2060848"/>
              <a:gd name="connsiteX2" fmla="*/ 12195175 w 12195175"/>
              <a:gd name="connsiteY2" fmla="*/ 2060848 h 2060848"/>
              <a:gd name="connsiteX3" fmla="*/ 0 w 12195175"/>
              <a:gd name="connsiteY3" fmla="*/ 2060848 h 2060848"/>
              <a:gd name="connsiteX4" fmla="*/ 0 w 12195175"/>
              <a:gd name="connsiteY4" fmla="*/ 0 h 2060848"/>
              <a:gd name="connsiteX0-1" fmla="*/ 0 w 12195175"/>
              <a:gd name="connsiteY0-2" fmla="*/ 0 h 2060848"/>
              <a:gd name="connsiteX1-3" fmla="*/ 12195175 w 12195175"/>
              <a:gd name="connsiteY1-4" fmla="*/ 0 h 2060848"/>
              <a:gd name="connsiteX2-5" fmla="*/ 12195175 w 12195175"/>
              <a:gd name="connsiteY2-6" fmla="*/ 2060848 h 2060848"/>
              <a:gd name="connsiteX3-7" fmla="*/ 6096000 w 12195175"/>
              <a:gd name="connsiteY3-8" fmla="*/ 2046514 h 2060848"/>
              <a:gd name="connsiteX4-9" fmla="*/ 0 w 12195175"/>
              <a:gd name="connsiteY4-10" fmla="*/ 2060848 h 2060848"/>
              <a:gd name="connsiteX5" fmla="*/ 0 w 12195175"/>
              <a:gd name="connsiteY5" fmla="*/ 0 h 2060848"/>
              <a:gd name="connsiteX0-11" fmla="*/ 0 w 12195175"/>
              <a:gd name="connsiteY0-12" fmla="*/ 0 h 3686628"/>
              <a:gd name="connsiteX1-13" fmla="*/ 12195175 w 12195175"/>
              <a:gd name="connsiteY1-14" fmla="*/ 0 h 3686628"/>
              <a:gd name="connsiteX2-15" fmla="*/ 12195175 w 12195175"/>
              <a:gd name="connsiteY2-16" fmla="*/ 2060848 h 3686628"/>
              <a:gd name="connsiteX3-17" fmla="*/ 6081486 w 12195175"/>
              <a:gd name="connsiteY3-18" fmla="*/ 3686628 h 3686628"/>
              <a:gd name="connsiteX4-19" fmla="*/ 0 w 12195175"/>
              <a:gd name="connsiteY4-20" fmla="*/ 2060848 h 3686628"/>
              <a:gd name="connsiteX5-21" fmla="*/ 0 w 12195175"/>
              <a:gd name="connsiteY5-22" fmla="*/ 0 h 36866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3686628">
                <a:moveTo>
                  <a:pt x="0" y="0"/>
                </a:moveTo>
                <a:lnTo>
                  <a:pt x="12195175" y="0"/>
                </a:lnTo>
                <a:lnTo>
                  <a:pt x="12195175" y="2060848"/>
                </a:lnTo>
                <a:lnTo>
                  <a:pt x="6081486" y="3686628"/>
                </a:lnTo>
                <a:lnTo>
                  <a:pt x="0" y="2060848"/>
                </a:lnTo>
                <a:lnTo>
                  <a:pt x="0" y="0"/>
                </a:lnTo>
                <a:close/>
              </a:path>
            </a:pathLst>
          </a:custGeom>
          <a:blipFill>
            <a:blip r:embed="rId5"/>
            <a:srcRect/>
            <a:stretch>
              <a:fillRect l="-36" t="-81828" r="-36" b="-95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背景音乐 - 纯音乐 - 你是爱 Ppt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41506" y="-1014044"/>
            <a:ext cx="609600" cy="609600"/>
          </a:xfrm>
          <a:prstGeom prst="rect">
            <a:avLst/>
          </a:prstGeom>
        </p:spPr>
      </p:pic>
      <p:sp>
        <p:nvSpPr>
          <p:cNvPr id="3" name="矩形 2"/>
          <p:cNvSpPr/>
          <p:nvPr/>
        </p:nvSpPr>
        <p:spPr>
          <a:xfrm>
            <a:off x="0" y="-27384"/>
            <a:ext cx="12195175" cy="2510972"/>
          </a:xfrm>
          <a:custGeom>
            <a:avLst/>
            <a:gdLst>
              <a:gd name="connsiteX0" fmla="*/ 0 w 12195175"/>
              <a:gd name="connsiteY0" fmla="*/ 0 h 908720"/>
              <a:gd name="connsiteX1" fmla="*/ 12195175 w 12195175"/>
              <a:gd name="connsiteY1" fmla="*/ 0 h 908720"/>
              <a:gd name="connsiteX2" fmla="*/ 12195175 w 12195175"/>
              <a:gd name="connsiteY2" fmla="*/ 908720 h 908720"/>
              <a:gd name="connsiteX3" fmla="*/ 0 w 12195175"/>
              <a:gd name="connsiteY3" fmla="*/ 908720 h 908720"/>
              <a:gd name="connsiteX4" fmla="*/ 0 w 12195175"/>
              <a:gd name="connsiteY4" fmla="*/ 0 h 908720"/>
              <a:gd name="connsiteX0-1" fmla="*/ 0 w 12195175"/>
              <a:gd name="connsiteY0-2" fmla="*/ 0 h 908720"/>
              <a:gd name="connsiteX1-3" fmla="*/ 12195175 w 12195175"/>
              <a:gd name="connsiteY1-4" fmla="*/ 0 h 908720"/>
              <a:gd name="connsiteX2-5" fmla="*/ 12195175 w 12195175"/>
              <a:gd name="connsiteY2-6" fmla="*/ 908720 h 908720"/>
              <a:gd name="connsiteX3-7" fmla="*/ 6096000 w 12195175"/>
              <a:gd name="connsiteY3-8" fmla="*/ 899886 h 908720"/>
              <a:gd name="connsiteX4-9" fmla="*/ 0 w 12195175"/>
              <a:gd name="connsiteY4-10" fmla="*/ 908720 h 908720"/>
              <a:gd name="connsiteX5" fmla="*/ 0 w 12195175"/>
              <a:gd name="connsiteY5" fmla="*/ 0 h 908720"/>
              <a:gd name="connsiteX0-11" fmla="*/ 0 w 12195175"/>
              <a:gd name="connsiteY0-12" fmla="*/ 0 h 2510972"/>
              <a:gd name="connsiteX1-13" fmla="*/ 12195175 w 12195175"/>
              <a:gd name="connsiteY1-14" fmla="*/ 0 h 2510972"/>
              <a:gd name="connsiteX2-15" fmla="*/ 12195175 w 12195175"/>
              <a:gd name="connsiteY2-16" fmla="*/ 908720 h 2510972"/>
              <a:gd name="connsiteX3-17" fmla="*/ 6052458 w 12195175"/>
              <a:gd name="connsiteY3-18" fmla="*/ 2510972 h 2510972"/>
              <a:gd name="connsiteX4-19" fmla="*/ 0 w 12195175"/>
              <a:gd name="connsiteY4-20" fmla="*/ 908720 h 2510972"/>
              <a:gd name="connsiteX5-21" fmla="*/ 0 w 12195175"/>
              <a:gd name="connsiteY5-22" fmla="*/ 0 h 25109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2510972">
                <a:moveTo>
                  <a:pt x="0" y="0"/>
                </a:moveTo>
                <a:lnTo>
                  <a:pt x="12195175" y="0"/>
                </a:lnTo>
                <a:lnTo>
                  <a:pt x="12195175" y="908720"/>
                </a:lnTo>
                <a:lnTo>
                  <a:pt x="6052458" y="2510972"/>
                </a:lnTo>
                <a:lnTo>
                  <a:pt x="0" y="908720"/>
                </a:lnTo>
                <a:lnTo>
                  <a:pt x="0" y="0"/>
                </a:lnTo>
                <a:close/>
              </a:path>
            </a:pathLst>
          </a:custGeom>
          <a:solidFill>
            <a:srgbClr val="2F5EB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021785"/>
            <a:ext cx="12195175" cy="863599"/>
          </a:xfrm>
          <a:custGeom>
            <a:avLst/>
            <a:gdLst>
              <a:gd name="connsiteX0" fmla="*/ 0 w 12195175"/>
              <a:gd name="connsiteY0" fmla="*/ 0 h 404664"/>
              <a:gd name="connsiteX1" fmla="*/ 12195175 w 12195175"/>
              <a:gd name="connsiteY1" fmla="*/ 0 h 404664"/>
              <a:gd name="connsiteX2" fmla="*/ 12195175 w 12195175"/>
              <a:gd name="connsiteY2" fmla="*/ 404664 h 404664"/>
              <a:gd name="connsiteX3" fmla="*/ 0 w 12195175"/>
              <a:gd name="connsiteY3" fmla="*/ 404664 h 404664"/>
              <a:gd name="connsiteX4" fmla="*/ 0 w 12195175"/>
              <a:gd name="connsiteY4" fmla="*/ 0 h 404664"/>
              <a:gd name="connsiteX0-1" fmla="*/ 0 w 12195175"/>
              <a:gd name="connsiteY0-2" fmla="*/ 8993 h 413657"/>
              <a:gd name="connsiteX1-3" fmla="*/ 6096000 w 12195175"/>
              <a:gd name="connsiteY1-4" fmla="*/ 0 h 413657"/>
              <a:gd name="connsiteX2-5" fmla="*/ 12195175 w 12195175"/>
              <a:gd name="connsiteY2-6" fmla="*/ 8993 h 413657"/>
              <a:gd name="connsiteX3-7" fmla="*/ 12195175 w 12195175"/>
              <a:gd name="connsiteY3-8" fmla="*/ 413657 h 413657"/>
              <a:gd name="connsiteX4-9" fmla="*/ 0 w 12195175"/>
              <a:gd name="connsiteY4-10" fmla="*/ 413657 h 413657"/>
              <a:gd name="connsiteX5" fmla="*/ 0 w 12195175"/>
              <a:gd name="connsiteY5" fmla="*/ 8993 h 413657"/>
              <a:gd name="connsiteX0-11" fmla="*/ 0 w 12195175"/>
              <a:gd name="connsiteY0-12" fmla="*/ 458935 h 863599"/>
              <a:gd name="connsiteX1-13" fmla="*/ 6052457 w 12195175"/>
              <a:gd name="connsiteY1-14" fmla="*/ 0 h 863599"/>
              <a:gd name="connsiteX2-15" fmla="*/ 12195175 w 12195175"/>
              <a:gd name="connsiteY2-16" fmla="*/ 458935 h 863599"/>
              <a:gd name="connsiteX3-17" fmla="*/ 12195175 w 12195175"/>
              <a:gd name="connsiteY3-18" fmla="*/ 863599 h 863599"/>
              <a:gd name="connsiteX4-19" fmla="*/ 0 w 12195175"/>
              <a:gd name="connsiteY4-20" fmla="*/ 863599 h 863599"/>
              <a:gd name="connsiteX5-21" fmla="*/ 0 w 12195175"/>
              <a:gd name="connsiteY5-22" fmla="*/ 458935 h 8635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863599">
                <a:moveTo>
                  <a:pt x="0" y="458935"/>
                </a:moveTo>
                <a:lnTo>
                  <a:pt x="6052457" y="0"/>
                </a:lnTo>
                <a:lnTo>
                  <a:pt x="12195175" y="458935"/>
                </a:lnTo>
                <a:lnTo>
                  <a:pt x="12195175" y="863599"/>
                </a:lnTo>
                <a:lnTo>
                  <a:pt x="0" y="863599"/>
                </a:lnTo>
                <a:lnTo>
                  <a:pt x="0" y="458935"/>
                </a:lnTo>
                <a:close/>
              </a:path>
            </a:pathLst>
          </a:cu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4"/>
          <p:cNvSpPr txBox="1"/>
          <p:nvPr/>
        </p:nvSpPr>
        <p:spPr>
          <a:xfrm>
            <a:off x="3717131" y="733693"/>
            <a:ext cx="4752528" cy="803142"/>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8800" b="1" dirty="0">
                <a:solidFill>
                  <a:schemeClr val="bg1"/>
                </a:solidFill>
                <a:latin typeface="Impact MT Std" pitchFamily="34" charset="0"/>
                <a:ea typeface="微软雅黑" panose="020B0503020204020204" pitchFamily="34" charset="-122"/>
              </a:rPr>
              <a:t>中期答辩</a:t>
            </a:r>
            <a:endParaRPr lang="en-US" altLang="zh-CN" sz="8800" b="1" dirty="0">
              <a:solidFill>
                <a:schemeClr val="bg1"/>
              </a:solidFill>
              <a:latin typeface="Impact MT Std" pitchFamily="34" charset="0"/>
              <a:ea typeface="微软雅黑" panose="020B0503020204020204" pitchFamily="34" charset="-122"/>
            </a:endParaRPr>
          </a:p>
        </p:txBody>
      </p:sp>
      <p:sp>
        <p:nvSpPr>
          <p:cNvPr id="8" name="标题 4"/>
          <p:cNvSpPr txBox="1"/>
          <p:nvPr/>
        </p:nvSpPr>
        <p:spPr>
          <a:xfrm>
            <a:off x="4441403" y="1451707"/>
            <a:ext cx="3303985" cy="803142"/>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2579718" y="2700387"/>
            <a:ext cx="6984777" cy="769441"/>
          </a:xfrm>
          <a:prstGeom prst="rect">
            <a:avLst/>
          </a:prstGeom>
          <a:noFill/>
          <a:effectLst/>
        </p:spPr>
        <p:txBody>
          <a:bodyPr wrap="square" rtlCol="0">
            <a:spAutoFit/>
          </a:bodyPr>
          <a:lstStyle/>
          <a:p>
            <a:pPr algn="ctr" fontAlgn="auto">
              <a:spcBef>
                <a:spcPts val="0"/>
              </a:spcBef>
              <a:spcAft>
                <a:spcPts val="0"/>
              </a:spcAft>
              <a:defRPr/>
            </a:pPr>
            <a:endParaRPr lang="zh-CN" altLang="en-US" sz="44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Rectangle 4"/>
          <p:cNvSpPr txBox="1">
            <a:spLocks noChangeArrowheads="1"/>
          </p:cNvSpPr>
          <p:nvPr/>
        </p:nvSpPr>
        <p:spPr bwMode="auto">
          <a:xfrm>
            <a:off x="3475627" y="4546631"/>
            <a:ext cx="523553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2800" dirty="0">
                <a:solidFill>
                  <a:srgbClr val="2F5EB0"/>
                </a:solidFill>
                <a:latin typeface="微软雅黑" panose="020B0503020204020204" pitchFamily="34" charset="-122"/>
                <a:ea typeface="微软雅黑" panose="020B0503020204020204" pitchFamily="34" charset="-122"/>
              </a:rPr>
              <a:t>基于</a:t>
            </a:r>
            <a:r>
              <a:rPr lang="en-US" altLang="zh-CN" sz="2800" dirty="0">
                <a:solidFill>
                  <a:srgbClr val="2F5EB0"/>
                </a:solidFill>
                <a:latin typeface="微软雅黑" panose="020B0503020204020204" pitchFamily="34" charset="-122"/>
                <a:ea typeface="微软雅黑" panose="020B0503020204020204" pitchFamily="34" charset="-122"/>
              </a:rPr>
              <a:t>OCR</a:t>
            </a:r>
            <a:r>
              <a:rPr lang="zh-CN" altLang="en-US" sz="2800" dirty="0">
                <a:solidFill>
                  <a:srgbClr val="2F5EB0"/>
                </a:solidFill>
                <a:latin typeface="微软雅黑" panose="020B0503020204020204" pitchFamily="34" charset="-122"/>
                <a:ea typeface="微软雅黑" panose="020B0503020204020204" pitchFamily="34" charset="-122"/>
              </a:rPr>
              <a:t>技术的自动核分应用的开发与研究</a:t>
            </a:r>
            <a:endParaRPr lang="en-US" altLang="zh-CN" sz="2800" dirty="0">
              <a:solidFill>
                <a:srgbClr val="2F5EB0"/>
              </a:solidFill>
              <a:latin typeface="微软雅黑" panose="020B0503020204020204" pitchFamily="34" charset="-122"/>
              <a:ea typeface="微软雅黑" panose="020B0503020204020204" pitchFamily="34" charset="-122"/>
            </a:endParaRPr>
          </a:p>
          <a:p>
            <a:endParaRPr lang="en-US" altLang="zh-CN" sz="2800" dirty="0">
              <a:solidFill>
                <a:srgbClr val="2F5EB0"/>
              </a:solidFill>
              <a:latin typeface="微软雅黑" panose="020B0503020204020204" pitchFamily="34" charset="-122"/>
              <a:ea typeface="微软雅黑" panose="020B0503020204020204" pitchFamily="34" charset="-122"/>
            </a:endParaRPr>
          </a:p>
          <a:p>
            <a:endParaRPr lang="en-US" altLang="zh-CN" sz="2800" dirty="0">
              <a:solidFill>
                <a:srgbClr val="2F5EB0"/>
              </a:solidFill>
              <a:latin typeface="微软雅黑" panose="020B0503020204020204" pitchFamily="34" charset="-122"/>
              <a:ea typeface="微软雅黑" panose="020B0503020204020204" pitchFamily="34" charset="-122"/>
            </a:endParaRPr>
          </a:p>
          <a:p>
            <a:endParaRPr lang="zh-CN" sz="2800" dirty="0">
              <a:solidFill>
                <a:srgbClr val="2F5EB0"/>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4682740" y="5320396"/>
            <a:ext cx="3456382" cy="373132"/>
          </a:xfrm>
          <a:prstGeom prst="roundRect">
            <a:avLst>
              <a:gd name="adj" fmla="val 50000"/>
            </a:avLst>
          </a:prstGeom>
          <a:solidFill>
            <a:schemeClr val="bg1">
              <a:lumMod val="85000"/>
            </a:schemeClr>
          </a:solidFill>
          <a:ln w="57150">
            <a:solidFill>
              <a:srgbClr val="2F5EB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2F5EB0"/>
                </a:solidFill>
                <a:latin typeface="微软雅黑" panose="020B0503020204020204" pitchFamily="34" charset="-122"/>
                <a:ea typeface="微软雅黑" panose="020B0503020204020204" pitchFamily="34" charset="-122"/>
              </a:rPr>
              <a:t>  </a:t>
            </a:r>
          </a:p>
        </p:txBody>
      </p:sp>
      <p:sp>
        <p:nvSpPr>
          <p:cNvPr id="12" name="TextBox 7"/>
          <p:cNvSpPr>
            <a:spLocks noChangeArrowheads="1"/>
          </p:cNvSpPr>
          <p:nvPr/>
        </p:nvSpPr>
        <p:spPr bwMode="auto">
          <a:xfrm>
            <a:off x="4790415" y="5380833"/>
            <a:ext cx="2605960"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汇报人：冯峰  </a:t>
            </a:r>
            <a:r>
              <a:rPr lang="en-US" altLang="zh-CN"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 </a:t>
            </a:r>
          </a:p>
        </p:txBody>
      </p:sp>
      <p:grpSp>
        <p:nvGrpSpPr>
          <p:cNvPr id="13" name="组合 12"/>
          <p:cNvGrpSpPr/>
          <p:nvPr/>
        </p:nvGrpSpPr>
        <p:grpSpPr>
          <a:xfrm>
            <a:off x="3982213" y="5194683"/>
            <a:ext cx="624559" cy="624559"/>
            <a:chOff x="4333987" y="2362200"/>
            <a:chExt cx="2905011" cy="2905012"/>
          </a:xfrm>
          <a:gradFill>
            <a:gsLst>
              <a:gs pos="62000">
                <a:srgbClr val="C69135"/>
              </a:gs>
              <a:gs pos="34200">
                <a:srgbClr val="E6D38F"/>
              </a:gs>
              <a:gs pos="0">
                <a:srgbClr val="FCD860"/>
              </a:gs>
              <a:gs pos="100000">
                <a:srgbClr val="F1DF97"/>
              </a:gs>
            </a:gsLst>
            <a:lin ang="12000000" scaled="0"/>
          </a:gradFill>
          <a:effectLst>
            <a:outerShdw blurRad="177800" dist="88900" dir="2700000" algn="tl" rotWithShape="0">
              <a:prstClr val="black">
                <a:alpha val="30000"/>
              </a:prstClr>
            </a:outerShdw>
          </a:effectLst>
        </p:grpSpPr>
        <p:sp>
          <p:nvSpPr>
            <p:cNvPr id="14" name="任意多边形 13"/>
            <p:cNvSpPr/>
            <p:nvPr/>
          </p:nvSpPr>
          <p:spPr>
            <a:xfrm>
              <a:off x="4333987" y="2362200"/>
              <a:ext cx="2905011" cy="2905012"/>
            </a:xfrm>
            <a:custGeom>
              <a:avLst/>
              <a:gdLst>
                <a:gd name="connsiteX0" fmla="*/ 1452506 w 2905012"/>
                <a:gd name="connsiteY0" fmla="*/ 376181 h 2905012"/>
                <a:gd name="connsiteX1" fmla="*/ 376181 w 2905012"/>
                <a:gd name="connsiteY1" fmla="*/ 1452506 h 2905012"/>
                <a:gd name="connsiteX2" fmla="*/ 1452506 w 2905012"/>
                <a:gd name="connsiteY2" fmla="*/ 2528831 h 2905012"/>
                <a:gd name="connsiteX3" fmla="*/ 2528831 w 2905012"/>
                <a:gd name="connsiteY3" fmla="*/ 1452506 h 2905012"/>
                <a:gd name="connsiteX4" fmla="*/ 1452506 w 2905012"/>
                <a:gd name="connsiteY4" fmla="*/ 376181 h 2905012"/>
                <a:gd name="connsiteX5" fmla="*/ 1452506 w 2905012"/>
                <a:gd name="connsiteY5" fmla="*/ 0 h 2905012"/>
                <a:gd name="connsiteX6" fmla="*/ 1601017 w 2905012"/>
                <a:gd name="connsiteY6" fmla="*/ 7499 h 2905012"/>
                <a:gd name="connsiteX7" fmla="*/ 1643977 w 2905012"/>
                <a:gd name="connsiteY7" fmla="*/ 14056 h 2905012"/>
                <a:gd name="connsiteX8" fmla="*/ 1695533 w 2905012"/>
                <a:gd name="connsiteY8" fmla="*/ 284571 h 2905012"/>
                <a:gd name="connsiteX9" fmla="*/ 1769616 w 2905012"/>
                <a:gd name="connsiteY9" fmla="*/ 301003 h 2905012"/>
                <a:gd name="connsiteX10" fmla="*/ 1825934 w 2905012"/>
                <a:gd name="connsiteY10" fmla="*/ 319615 h 2905012"/>
                <a:gd name="connsiteX11" fmla="*/ 2006748 w 2905012"/>
                <a:gd name="connsiteY11" fmla="*/ 110068 h 2905012"/>
                <a:gd name="connsiteX12" fmla="*/ 2017887 w 2905012"/>
                <a:gd name="connsiteY12" fmla="*/ 114145 h 2905012"/>
                <a:gd name="connsiteX13" fmla="*/ 2264616 w 2905012"/>
                <a:gd name="connsiteY13" fmla="*/ 248065 h 2905012"/>
                <a:gd name="connsiteX14" fmla="*/ 2337523 w 2905012"/>
                <a:gd name="connsiteY14" fmla="*/ 302584 h 2905012"/>
                <a:gd name="connsiteX15" fmla="*/ 2247066 w 2905012"/>
                <a:gd name="connsiteY15" fmla="*/ 562199 h 2905012"/>
                <a:gd name="connsiteX16" fmla="*/ 2280217 w 2905012"/>
                <a:gd name="connsiteY16" fmla="*/ 591137 h 2905012"/>
                <a:gd name="connsiteX17" fmla="*/ 2343125 w 2905012"/>
                <a:gd name="connsiteY17" fmla="*/ 657838 h 2905012"/>
                <a:gd name="connsiteX18" fmla="*/ 2602428 w 2905012"/>
                <a:gd name="connsiteY18" fmla="*/ 567489 h 2905012"/>
                <a:gd name="connsiteX19" fmla="*/ 2656947 w 2905012"/>
                <a:gd name="connsiteY19" fmla="*/ 640396 h 2905012"/>
                <a:gd name="connsiteX20" fmla="*/ 2790867 w 2905012"/>
                <a:gd name="connsiteY20" fmla="*/ 887125 h 2905012"/>
                <a:gd name="connsiteX21" fmla="*/ 2794944 w 2905012"/>
                <a:gd name="connsiteY21" fmla="*/ 898265 h 2905012"/>
                <a:gd name="connsiteX22" fmla="*/ 2586495 w 2905012"/>
                <a:gd name="connsiteY22" fmla="*/ 1078131 h 2905012"/>
                <a:gd name="connsiteX23" fmla="*/ 2616181 w 2905012"/>
                <a:gd name="connsiteY23" fmla="*/ 1182468 h 2905012"/>
                <a:gd name="connsiteX24" fmla="*/ 2621126 w 2905012"/>
                <a:gd name="connsiteY24" fmla="*/ 1209611 h 2905012"/>
                <a:gd name="connsiteX25" fmla="*/ 2890957 w 2905012"/>
                <a:gd name="connsiteY25" fmla="*/ 1261036 h 2905012"/>
                <a:gd name="connsiteX26" fmla="*/ 2897513 w 2905012"/>
                <a:gd name="connsiteY26" fmla="*/ 1303996 h 2905012"/>
                <a:gd name="connsiteX27" fmla="*/ 2905012 w 2905012"/>
                <a:gd name="connsiteY27" fmla="*/ 1452506 h 2905012"/>
                <a:gd name="connsiteX28" fmla="*/ 2897513 w 2905012"/>
                <a:gd name="connsiteY28" fmla="*/ 1601016 h 2905012"/>
                <a:gd name="connsiteX29" fmla="*/ 2890957 w 2905012"/>
                <a:gd name="connsiteY29" fmla="*/ 1643977 h 2905012"/>
                <a:gd name="connsiteX30" fmla="*/ 2620440 w 2905012"/>
                <a:gd name="connsiteY30" fmla="*/ 1695533 h 2905012"/>
                <a:gd name="connsiteX31" fmla="*/ 2604008 w 2905012"/>
                <a:gd name="connsiteY31" fmla="*/ 1769614 h 2905012"/>
                <a:gd name="connsiteX32" fmla="*/ 2585396 w 2905012"/>
                <a:gd name="connsiteY32" fmla="*/ 1825933 h 2905012"/>
                <a:gd name="connsiteX33" fmla="*/ 2794944 w 2905012"/>
                <a:gd name="connsiteY33" fmla="*/ 2006748 h 2905012"/>
                <a:gd name="connsiteX34" fmla="*/ 2790867 w 2905012"/>
                <a:gd name="connsiteY34" fmla="*/ 2017887 h 2905012"/>
                <a:gd name="connsiteX35" fmla="*/ 2656947 w 2905012"/>
                <a:gd name="connsiteY35" fmla="*/ 2264616 h 2905012"/>
                <a:gd name="connsiteX36" fmla="*/ 2602428 w 2905012"/>
                <a:gd name="connsiteY36" fmla="*/ 2337523 h 2905012"/>
                <a:gd name="connsiteX37" fmla="*/ 2342811 w 2905012"/>
                <a:gd name="connsiteY37" fmla="*/ 2247065 h 2905012"/>
                <a:gd name="connsiteX38" fmla="*/ 2313875 w 2905012"/>
                <a:gd name="connsiteY38" fmla="*/ 2280215 h 2905012"/>
                <a:gd name="connsiteX39" fmla="*/ 2247174 w 2905012"/>
                <a:gd name="connsiteY39" fmla="*/ 2343123 h 2905012"/>
                <a:gd name="connsiteX40" fmla="*/ 2337523 w 2905012"/>
                <a:gd name="connsiteY40" fmla="*/ 2602428 h 2905012"/>
                <a:gd name="connsiteX41" fmla="*/ 2264616 w 2905012"/>
                <a:gd name="connsiteY41" fmla="*/ 2656947 h 2905012"/>
                <a:gd name="connsiteX42" fmla="*/ 2017887 w 2905012"/>
                <a:gd name="connsiteY42" fmla="*/ 2790867 h 2905012"/>
                <a:gd name="connsiteX43" fmla="*/ 2006748 w 2905012"/>
                <a:gd name="connsiteY43" fmla="*/ 2794944 h 2905012"/>
                <a:gd name="connsiteX44" fmla="*/ 1826880 w 2905012"/>
                <a:gd name="connsiteY44" fmla="*/ 2586493 h 2905012"/>
                <a:gd name="connsiteX45" fmla="*/ 1722544 w 2905012"/>
                <a:gd name="connsiteY45" fmla="*/ 2616179 h 2905012"/>
                <a:gd name="connsiteX46" fmla="*/ 1695403 w 2905012"/>
                <a:gd name="connsiteY46" fmla="*/ 2621123 h 2905012"/>
                <a:gd name="connsiteX47" fmla="*/ 1643977 w 2905012"/>
                <a:gd name="connsiteY47" fmla="*/ 2890957 h 2905012"/>
                <a:gd name="connsiteX48" fmla="*/ 1601017 w 2905012"/>
                <a:gd name="connsiteY48" fmla="*/ 2897513 h 2905012"/>
                <a:gd name="connsiteX49" fmla="*/ 1452506 w 2905012"/>
                <a:gd name="connsiteY49" fmla="*/ 2905012 h 2905012"/>
                <a:gd name="connsiteX50" fmla="*/ 1303996 w 2905012"/>
                <a:gd name="connsiteY50" fmla="*/ 2897513 h 2905012"/>
                <a:gd name="connsiteX51" fmla="*/ 1261036 w 2905012"/>
                <a:gd name="connsiteY51" fmla="*/ 2890957 h 2905012"/>
                <a:gd name="connsiteX52" fmla="*/ 1209479 w 2905012"/>
                <a:gd name="connsiteY52" fmla="*/ 2620437 h 2905012"/>
                <a:gd name="connsiteX53" fmla="*/ 1135396 w 2905012"/>
                <a:gd name="connsiteY53" fmla="*/ 2604005 h 2905012"/>
                <a:gd name="connsiteX54" fmla="*/ 1079081 w 2905012"/>
                <a:gd name="connsiteY54" fmla="*/ 2585394 h 2905012"/>
                <a:gd name="connsiteX55" fmla="*/ 898265 w 2905012"/>
                <a:gd name="connsiteY55" fmla="*/ 2794944 h 2905012"/>
                <a:gd name="connsiteX56" fmla="*/ 887125 w 2905012"/>
                <a:gd name="connsiteY56" fmla="*/ 2790867 h 2905012"/>
                <a:gd name="connsiteX57" fmla="*/ 640396 w 2905012"/>
                <a:gd name="connsiteY57" fmla="*/ 2656947 h 2905012"/>
                <a:gd name="connsiteX58" fmla="*/ 567489 w 2905012"/>
                <a:gd name="connsiteY58" fmla="*/ 2602428 h 2905012"/>
                <a:gd name="connsiteX59" fmla="*/ 657947 w 2905012"/>
                <a:gd name="connsiteY59" fmla="*/ 2342810 h 2905012"/>
                <a:gd name="connsiteX60" fmla="*/ 624796 w 2905012"/>
                <a:gd name="connsiteY60" fmla="*/ 2313872 h 2905012"/>
                <a:gd name="connsiteX61" fmla="*/ 561890 w 2905012"/>
                <a:gd name="connsiteY61" fmla="*/ 2247174 h 2905012"/>
                <a:gd name="connsiteX62" fmla="*/ 302584 w 2905012"/>
                <a:gd name="connsiteY62" fmla="*/ 2337523 h 2905012"/>
                <a:gd name="connsiteX63" fmla="*/ 248066 w 2905012"/>
                <a:gd name="connsiteY63" fmla="*/ 2264616 h 2905012"/>
                <a:gd name="connsiteX64" fmla="*/ 114145 w 2905012"/>
                <a:gd name="connsiteY64" fmla="*/ 2017887 h 2905012"/>
                <a:gd name="connsiteX65" fmla="*/ 110068 w 2905012"/>
                <a:gd name="connsiteY65" fmla="*/ 2006748 h 2905012"/>
                <a:gd name="connsiteX66" fmla="*/ 318519 w 2905012"/>
                <a:gd name="connsiteY66" fmla="*/ 1826880 h 2905012"/>
                <a:gd name="connsiteX67" fmla="*/ 288831 w 2905012"/>
                <a:gd name="connsiteY67" fmla="*/ 1722541 h 2905012"/>
                <a:gd name="connsiteX68" fmla="*/ 283887 w 2905012"/>
                <a:gd name="connsiteY68" fmla="*/ 1695402 h 2905012"/>
                <a:gd name="connsiteX69" fmla="*/ 14056 w 2905012"/>
                <a:gd name="connsiteY69" fmla="*/ 1643977 h 2905012"/>
                <a:gd name="connsiteX70" fmla="*/ 7499 w 2905012"/>
                <a:gd name="connsiteY70" fmla="*/ 1601016 h 2905012"/>
                <a:gd name="connsiteX71" fmla="*/ 0 w 2905012"/>
                <a:gd name="connsiteY71" fmla="*/ 1452506 h 2905012"/>
                <a:gd name="connsiteX72" fmla="*/ 7499 w 2905012"/>
                <a:gd name="connsiteY72" fmla="*/ 1303996 h 2905012"/>
                <a:gd name="connsiteX73" fmla="*/ 14056 w 2905012"/>
                <a:gd name="connsiteY73" fmla="*/ 1261036 h 2905012"/>
                <a:gd name="connsiteX74" fmla="*/ 284572 w 2905012"/>
                <a:gd name="connsiteY74" fmla="*/ 1209480 h 2905012"/>
                <a:gd name="connsiteX75" fmla="*/ 301005 w 2905012"/>
                <a:gd name="connsiteY75" fmla="*/ 1135394 h 2905012"/>
                <a:gd name="connsiteX76" fmla="*/ 319616 w 2905012"/>
                <a:gd name="connsiteY76" fmla="*/ 1079079 h 2905012"/>
                <a:gd name="connsiteX77" fmla="*/ 110068 w 2905012"/>
                <a:gd name="connsiteY77" fmla="*/ 898264 h 2905012"/>
                <a:gd name="connsiteX78" fmla="*/ 114145 w 2905012"/>
                <a:gd name="connsiteY78" fmla="*/ 887125 h 2905012"/>
                <a:gd name="connsiteX79" fmla="*/ 248066 w 2905012"/>
                <a:gd name="connsiteY79" fmla="*/ 640396 h 2905012"/>
                <a:gd name="connsiteX80" fmla="*/ 302584 w 2905012"/>
                <a:gd name="connsiteY80" fmla="*/ 567489 h 2905012"/>
                <a:gd name="connsiteX81" fmla="*/ 562199 w 2905012"/>
                <a:gd name="connsiteY81" fmla="*/ 657946 h 2905012"/>
                <a:gd name="connsiteX82" fmla="*/ 591138 w 2905012"/>
                <a:gd name="connsiteY82" fmla="*/ 624794 h 2905012"/>
                <a:gd name="connsiteX83" fmla="*/ 657838 w 2905012"/>
                <a:gd name="connsiteY83" fmla="*/ 561888 h 2905012"/>
                <a:gd name="connsiteX84" fmla="*/ 567489 w 2905012"/>
                <a:gd name="connsiteY84" fmla="*/ 302584 h 2905012"/>
                <a:gd name="connsiteX85" fmla="*/ 640396 w 2905012"/>
                <a:gd name="connsiteY85" fmla="*/ 248065 h 2905012"/>
                <a:gd name="connsiteX86" fmla="*/ 887125 w 2905012"/>
                <a:gd name="connsiteY86" fmla="*/ 114145 h 2905012"/>
                <a:gd name="connsiteX87" fmla="*/ 898265 w 2905012"/>
                <a:gd name="connsiteY87" fmla="*/ 110068 h 2905012"/>
                <a:gd name="connsiteX88" fmla="*/ 1078131 w 2905012"/>
                <a:gd name="connsiteY88" fmla="*/ 318516 h 2905012"/>
                <a:gd name="connsiteX89" fmla="*/ 1182469 w 2905012"/>
                <a:gd name="connsiteY89" fmla="*/ 288830 h 2905012"/>
                <a:gd name="connsiteX90" fmla="*/ 1209611 w 2905012"/>
                <a:gd name="connsiteY90" fmla="*/ 283886 h 2905012"/>
                <a:gd name="connsiteX91" fmla="*/ 1261036 w 2905012"/>
                <a:gd name="connsiteY91" fmla="*/ 14056 h 2905012"/>
                <a:gd name="connsiteX92" fmla="*/ 1303996 w 2905012"/>
                <a:gd name="connsiteY92" fmla="*/ 7499 h 2905012"/>
                <a:gd name="connsiteX93" fmla="*/ 1452506 w 2905012"/>
                <a:gd name="connsiteY93" fmla="*/ 0 h 290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2905012" h="2905012">
                  <a:moveTo>
                    <a:pt x="1452506" y="376181"/>
                  </a:moveTo>
                  <a:cubicBezTo>
                    <a:pt x="858068" y="376181"/>
                    <a:pt x="376181" y="858068"/>
                    <a:pt x="376181" y="1452506"/>
                  </a:cubicBezTo>
                  <a:cubicBezTo>
                    <a:pt x="376181" y="2046944"/>
                    <a:pt x="858068" y="2528831"/>
                    <a:pt x="1452506" y="2528831"/>
                  </a:cubicBezTo>
                  <a:cubicBezTo>
                    <a:pt x="2046944" y="2528831"/>
                    <a:pt x="2528831" y="2046944"/>
                    <a:pt x="2528831" y="1452506"/>
                  </a:cubicBezTo>
                  <a:cubicBezTo>
                    <a:pt x="2528831" y="858068"/>
                    <a:pt x="2046944" y="376181"/>
                    <a:pt x="1452506" y="376181"/>
                  </a:cubicBezTo>
                  <a:close/>
                  <a:moveTo>
                    <a:pt x="1452506" y="0"/>
                  </a:moveTo>
                  <a:cubicBezTo>
                    <a:pt x="1502644" y="0"/>
                    <a:pt x="1552188" y="2540"/>
                    <a:pt x="1601017" y="7499"/>
                  </a:cubicBezTo>
                  <a:lnTo>
                    <a:pt x="1643977" y="14056"/>
                  </a:lnTo>
                  <a:lnTo>
                    <a:pt x="1695533" y="284571"/>
                  </a:lnTo>
                  <a:lnTo>
                    <a:pt x="1769616" y="301003"/>
                  </a:lnTo>
                  <a:lnTo>
                    <a:pt x="1825934" y="319615"/>
                  </a:lnTo>
                  <a:lnTo>
                    <a:pt x="2006748" y="110068"/>
                  </a:lnTo>
                  <a:lnTo>
                    <a:pt x="2017887" y="114145"/>
                  </a:lnTo>
                  <a:cubicBezTo>
                    <a:pt x="2104775" y="150896"/>
                    <a:pt x="2187342" y="195860"/>
                    <a:pt x="2264616" y="248065"/>
                  </a:cubicBezTo>
                  <a:lnTo>
                    <a:pt x="2337523" y="302584"/>
                  </a:lnTo>
                  <a:lnTo>
                    <a:pt x="2247066" y="562199"/>
                  </a:lnTo>
                  <a:lnTo>
                    <a:pt x="2280217" y="591137"/>
                  </a:lnTo>
                  <a:lnTo>
                    <a:pt x="2343125" y="657838"/>
                  </a:lnTo>
                  <a:lnTo>
                    <a:pt x="2602428" y="567489"/>
                  </a:lnTo>
                  <a:lnTo>
                    <a:pt x="2656947" y="640396"/>
                  </a:lnTo>
                  <a:cubicBezTo>
                    <a:pt x="2709152" y="717670"/>
                    <a:pt x="2754117" y="800238"/>
                    <a:pt x="2790867" y="887125"/>
                  </a:cubicBezTo>
                  <a:lnTo>
                    <a:pt x="2794944" y="898265"/>
                  </a:lnTo>
                  <a:lnTo>
                    <a:pt x="2586495" y="1078131"/>
                  </a:lnTo>
                  <a:lnTo>
                    <a:pt x="2616181" y="1182468"/>
                  </a:lnTo>
                  <a:lnTo>
                    <a:pt x="2621126" y="1209611"/>
                  </a:lnTo>
                  <a:lnTo>
                    <a:pt x="2890957" y="1261036"/>
                  </a:lnTo>
                  <a:lnTo>
                    <a:pt x="2897513" y="1303996"/>
                  </a:lnTo>
                  <a:cubicBezTo>
                    <a:pt x="2902472" y="1352825"/>
                    <a:pt x="2905012" y="1402369"/>
                    <a:pt x="2905012" y="1452506"/>
                  </a:cubicBezTo>
                  <a:cubicBezTo>
                    <a:pt x="2905012" y="1502643"/>
                    <a:pt x="2902472" y="1552187"/>
                    <a:pt x="2897513" y="1601016"/>
                  </a:cubicBezTo>
                  <a:lnTo>
                    <a:pt x="2890957" y="1643977"/>
                  </a:lnTo>
                  <a:lnTo>
                    <a:pt x="2620440" y="1695533"/>
                  </a:lnTo>
                  <a:lnTo>
                    <a:pt x="2604008" y="1769614"/>
                  </a:lnTo>
                  <a:lnTo>
                    <a:pt x="2585396" y="1825933"/>
                  </a:lnTo>
                  <a:lnTo>
                    <a:pt x="2794944" y="2006748"/>
                  </a:lnTo>
                  <a:lnTo>
                    <a:pt x="2790867" y="2017887"/>
                  </a:lnTo>
                  <a:cubicBezTo>
                    <a:pt x="2754117" y="2104775"/>
                    <a:pt x="2709152" y="2187342"/>
                    <a:pt x="2656947" y="2264616"/>
                  </a:cubicBezTo>
                  <a:lnTo>
                    <a:pt x="2602428" y="2337523"/>
                  </a:lnTo>
                  <a:lnTo>
                    <a:pt x="2342811" y="2247065"/>
                  </a:lnTo>
                  <a:lnTo>
                    <a:pt x="2313875" y="2280215"/>
                  </a:lnTo>
                  <a:lnTo>
                    <a:pt x="2247174" y="2343123"/>
                  </a:lnTo>
                  <a:lnTo>
                    <a:pt x="2337523" y="2602428"/>
                  </a:lnTo>
                  <a:lnTo>
                    <a:pt x="2264616" y="2656947"/>
                  </a:lnTo>
                  <a:cubicBezTo>
                    <a:pt x="2187342" y="2709152"/>
                    <a:pt x="2104775" y="2754117"/>
                    <a:pt x="2017887" y="2790867"/>
                  </a:cubicBezTo>
                  <a:lnTo>
                    <a:pt x="2006748" y="2794944"/>
                  </a:lnTo>
                  <a:lnTo>
                    <a:pt x="1826880" y="2586493"/>
                  </a:lnTo>
                  <a:lnTo>
                    <a:pt x="1722544" y="2616179"/>
                  </a:lnTo>
                  <a:lnTo>
                    <a:pt x="1695403" y="2621123"/>
                  </a:lnTo>
                  <a:lnTo>
                    <a:pt x="1643977" y="2890957"/>
                  </a:lnTo>
                  <a:lnTo>
                    <a:pt x="1601017" y="2897513"/>
                  </a:lnTo>
                  <a:cubicBezTo>
                    <a:pt x="1552188" y="2902472"/>
                    <a:pt x="1502644" y="2905012"/>
                    <a:pt x="1452506" y="2905012"/>
                  </a:cubicBezTo>
                  <a:cubicBezTo>
                    <a:pt x="1402369" y="2905012"/>
                    <a:pt x="1352825" y="2902472"/>
                    <a:pt x="1303996" y="2897513"/>
                  </a:cubicBezTo>
                  <a:lnTo>
                    <a:pt x="1261036" y="2890957"/>
                  </a:lnTo>
                  <a:lnTo>
                    <a:pt x="1209479" y="2620437"/>
                  </a:lnTo>
                  <a:lnTo>
                    <a:pt x="1135396" y="2604005"/>
                  </a:lnTo>
                  <a:lnTo>
                    <a:pt x="1079081" y="2585394"/>
                  </a:lnTo>
                  <a:lnTo>
                    <a:pt x="898265" y="2794944"/>
                  </a:lnTo>
                  <a:lnTo>
                    <a:pt x="887125" y="2790867"/>
                  </a:lnTo>
                  <a:cubicBezTo>
                    <a:pt x="800238" y="2754117"/>
                    <a:pt x="717670" y="2709152"/>
                    <a:pt x="640396" y="2656947"/>
                  </a:cubicBezTo>
                  <a:lnTo>
                    <a:pt x="567489" y="2602428"/>
                  </a:lnTo>
                  <a:lnTo>
                    <a:pt x="657947" y="2342810"/>
                  </a:lnTo>
                  <a:lnTo>
                    <a:pt x="624796" y="2313872"/>
                  </a:lnTo>
                  <a:lnTo>
                    <a:pt x="561890" y="2247174"/>
                  </a:lnTo>
                  <a:lnTo>
                    <a:pt x="302584" y="2337523"/>
                  </a:lnTo>
                  <a:lnTo>
                    <a:pt x="248066" y="2264616"/>
                  </a:lnTo>
                  <a:cubicBezTo>
                    <a:pt x="195860" y="2187342"/>
                    <a:pt x="150896" y="2104775"/>
                    <a:pt x="114145" y="2017887"/>
                  </a:cubicBezTo>
                  <a:lnTo>
                    <a:pt x="110068" y="2006748"/>
                  </a:lnTo>
                  <a:lnTo>
                    <a:pt x="318519" y="1826880"/>
                  </a:lnTo>
                  <a:lnTo>
                    <a:pt x="288831" y="1722541"/>
                  </a:lnTo>
                  <a:lnTo>
                    <a:pt x="283887" y="1695402"/>
                  </a:lnTo>
                  <a:lnTo>
                    <a:pt x="14056" y="1643977"/>
                  </a:lnTo>
                  <a:lnTo>
                    <a:pt x="7499" y="1601016"/>
                  </a:lnTo>
                  <a:cubicBezTo>
                    <a:pt x="2541" y="1552187"/>
                    <a:pt x="0" y="1502643"/>
                    <a:pt x="0" y="1452506"/>
                  </a:cubicBezTo>
                  <a:cubicBezTo>
                    <a:pt x="0" y="1402369"/>
                    <a:pt x="2541" y="1352825"/>
                    <a:pt x="7499" y="1303996"/>
                  </a:cubicBezTo>
                  <a:lnTo>
                    <a:pt x="14056" y="1261036"/>
                  </a:lnTo>
                  <a:lnTo>
                    <a:pt x="284572" y="1209480"/>
                  </a:lnTo>
                  <a:lnTo>
                    <a:pt x="301005" y="1135394"/>
                  </a:lnTo>
                  <a:lnTo>
                    <a:pt x="319616" y="1079079"/>
                  </a:lnTo>
                  <a:lnTo>
                    <a:pt x="110068" y="898264"/>
                  </a:lnTo>
                  <a:lnTo>
                    <a:pt x="114145" y="887125"/>
                  </a:lnTo>
                  <a:cubicBezTo>
                    <a:pt x="150896" y="800238"/>
                    <a:pt x="195860" y="717670"/>
                    <a:pt x="248066" y="640396"/>
                  </a:cubicBezTo>
                  <a:lnTo>
                    <a:pt x="302584" y="567489"/>
                  </a:lnTo>
                  <a:lnTo>
                    <a:pt x="562199" y="657946"/>
                  </a:lnTo>
                  <a:lnTo>
                    <a:pt x="591138" y="624794"/>
                  </a:lnTo>
                  <a:lnTo>
                    <a:pt x="657838" y="561888"/>
                  </a:lnTo>
                  <a:lnTo>
                    <a:pt x="567489" y="302584"/>
                  </a:lnTo>
                  <a:lnTo>
                    <a:pt x="640396" y="248065"/>
                  </a:lnTo>
                  <a:cubicBezTo>
                    <a:pt x="717670" y="195860"/>
                    <a:pt x="800238" y="150896"/>
                    <a:pt x="887125" y="114145"/>
                  </a:cubicBezTo>
                  <a:lnTo>
                    <a:pt x="898265" y="110068"/>
                  </a:lnTo>
                  <a:lnTo>
                    <a:pt x="1078131" y="318516"/>
                  </a:lnTo>
                  <a:lnTo>
                    <a:pt x="1182469" y="288830"/>
                  </a:lnTo>
                  <a:lnTo>
                    <a:pt x="1209611" y="283886"/>
                  </a:lnTo>
                  <a:lnTo>
                    <a:pt x="1261036" y="14056"/>
                  </a:lnTo>
                  <a:lnTo>
                    <a:pt x="1303996" y="7499"/>
                  </a:lnTo>
                  <a:cubicBezTo>
                    <a:pt x="1352825" y="2540"/>
                    <a:pt x="1402369" y="0"/>
                    <a:pt x="1452506" y="0"/>
                  </a:cubicBezTo>
                  <a:close/>
                </a:path>
              </a:pathLst>
            </a:cu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F5EB0"/>
                </a:solidFill>
              </a:endParaRPr>
            </a:p>
          </p:txBody>
        </p:sp>
        <p:sp>
          <p:nvSpPr>
            <p:cNvPr id="15" name="椭圆 14"/>
            <p:cNvSpPr/>
            <p:nvPr/>
          </p:nvSpPr>
          <p:spPr>
            <a:xfrm>
              <a:off x="4710168" y="2738381"/>
              <a:ext cx="2152649" cy="2152650"/>
            </a:xfrm>
            <a:prstGeom prst="ellipse">
              <a:avLst/>
            </a:prstGeom>
            <a:grpFill/>
            <a:ln w="19050">
              <a:gradFill>
                <a:gsLst>
                  <a:gs pos="100000">
                    <a:schemeClr val="accent1">
                      <a:lumMod val="5000"/>
                      <a:lumOff val="95000"/>
                    </a:schemeClr>
                  </a:gs>
                  <a:gs pos="0">
                    <a:srgbClr val="EEEEE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F5EB0"/>
                </a:solidFill>
              </a:endParaRPr>
            </a:p>
          </p:txBody>
        </p:sp>
        <p:sp>
          <p:nvSpPr>
            <p:cNvPr id="16" name="椭圆 15"/>
            <p:cNvSpPr/>
            <p:nvPr/>
          </p:nvSpPr>
          <p:spPr>
            <a:xfrm>
              <a:off x="4710170" y="2738383"/>
              <a:ext cx="2152649" cy="2152650"/>
            </a:xfrm>
            <a:prstGeom prst="ellipse">
              <a:avLst/>
            </a:prstGeom>
            <a:solidFill>
              <a:schemeClr val="bg1">
                <a:lumMod val="85000"/>
              </a:schemeClr>
            </a:solid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F5EB0"/>
                </a:solidFill>
              </a:endParaRPr>
            </a:p>
          </p:txBody>
        </p:sp>
      </p:grpSp>
      <p:sp>
        <p:nvSpPr>
          <p:cNvPr id="17" name="TextBox 16"/>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
        <p:nvSpPr>
          <p:cNvPr id="18" name="Rectangle 4">
            <a:extLst>
              <a:ext uri="{FF2B5EF4-FFF2-40B4-BE49-F238E27FC236}">
                <a16:creationId xmlns:a16="http://schemas.microsoft.com/office/drawing/2014/main" id="{6D63D027-AE49-4C5B-B79F-1DB5D43DD034}"/>
              </a:ext>
            </a:extLst>
          </p:cNvPr>
          <p:cNvSpPr txBox="1">
            <a:spLocks noChangeArrowheads="1"/>
          </p:cNvSpPr>
          <p:nvPr/>
        </p:nvSpPr>
        <p:spPr bwMode="auto">
          <a:xfrm>
            <a:off x="3446280" y="4766967"/>
            <a:ext cx="523553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dirty="0">
                <a:solidFill>
                  <a:srgbClr val="2F5EB0"/>
                </a:solidFill>
                <a:latin typeface="微软雅黑" panose="020B0503020204020204" pitchFamily="34" charset="-122"/>
                <a:ea typeface="微软雅黑" panose="020B0503020204020204" pitchFamily="34" charset="-122"/>
              </a:rPr>
              <a:t>指导老师：李华康</a:t>
            </a:r>
            <a:endParaRPr lang="zh-CN" dirty="0">
              <a:solidFill>
                <a:srgbClr val="2F5EB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7"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7"/>
                                        </p:tgtEl>
                                        <p:attrNameLst>
                                          <p:attrName>ppt_y</p:attrName>
                                        </p:attrNameLst>
                                      </p:cBhvr>
                                      <p:tavLst>
                                        <p:tav tm="0">
                                          <p:val>
                                            <p:strVal val="#ppt_y"/>
                                          </p:val>
                                        </p:tav>
                                        <p:tav tm="100000">
                                          <p:val>
                                            <p:strVal val="#ppt_y"/>
                                          </p:val>
                                        </p:tav>
                                      </p:tavLst>
                                    </p:anim>
                                    <p:anim calcmode="lin" valueType="num">
                                      <p:cBhvr>
                                        <p:cTn id="30"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7"/>
                                        </p:tgtEl>
                                      </p:cBhvr>
                                    </p:animEffect>
                                  </p:childTnLst>
                                </p:cTn>
                              </p:par>
                            </p:childTnLst>
                          </p:cTn>
                        </p:par>
                        <p:par>
                          <p:cTn id="33" fill="hold">
                            <p:stCondLst>
                              <p:cond delay="3650"/>
                            </p:stCondLst>
                            <p:childTnLst>
                              <p:par>
                                <p:cTn id="34" presetID="41" presetClass="entr" presetSubtype="0" fill="hold" grpId="0" nodeType="afterEffect" nodePh="1">
                                  <p:stCondLst>
                                    <p:cond delay="0"/>
                                  </p:stCondLst>
                                  <p:endCondLst>
                                    <p:cond evt="begin" delay="0">
                                      <p:tn val="34"/>
                                    </p:cond>
                                  </p:endCondLst>
                                  <p:iterate type="lt">
                                    <p:tmPct val="10000"/>
                                  </p:iterate>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8"/>
                                        </p:tgtEl>
                                        <p:attrNameLst>
                                          <p:attrName>ppt_y</p:attrName>
                                        </p:attrNameLst>
                                      </p:cBhvr>
                                      <p:tavLst>
                                        <p:tav tm="0">
                                          <p:val>
                                            <p:strVal val="#ppt_y"/>
                                          </p:val>
                                        </p:tav>
                                        <p:tav tm="100000">
                                          <p:val>
                                            <p:strVal val="#ppt_y"/>
                                          </p:val>
                                        </p:tav>
                                      </p:tavLst>
                                    </p:anim>
                                    <p:anim calcmode="lin" valueType="num">
                                      <p:cBhvr>
                                        <p:cTn id="38"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8"/>
                                        </p:tgtEl>
                                      </p:cBhvr>
                                    </p:animEffect>
                                  </p:childTnLst>
                                </p:cTn>
                              </p:par>
                            </p:childTnLst>
                          </p:cTn>
                        </p:par>
                        <p:par>
                          <p:cTn id="41" fill="hold">
                            <p:stCondLst>
                              <p:cond delay="4150"/>
                            </p:stCondLst>
                            <p:childTnLst>
                              <p:par>
                                <p:cTn id="42" presetID="41" presetClass="entr" presetSubtype="0" fill="hold" grpId="0" nodeType="afterEffect" nodePh="1">
                                  <p:stCondLst>
                                    <p:cond delay="0"/>
                                  </p:stCondLst>
                                  <p:endCondLst>
                                    <p:cond evt="begin" delay="0">
                                      <p:tn val="42"/>
                                    </p:cond>
                                  </p:endCondLst>
                                  <p:iterate type="lt">
                                    <p:tmPct val="10000"/>
                                  </p:iterate>
                                  <p:childTnLst>
                                    <p:set>
                                      <p:cBhvr>
                                        <p:cTn id="43" dur="1" fill="hold">
                                          <p:stCondLst>
                                            <p:cond delay="0"/>
                                          </p:stCondLst>
                                        </p:cTn>
                                        <p:tgtEl>
                                          <p:spTgt spid="9"/>
                                        </p:tgtEl>
                                        <p:attrNameLst>
                                          <p:attrName>style.visibility</p:attrName>
                                        </p:attrNameLst>
                                      </p:cBhvr>
                                      <p:to>
                                        <p:strVal val="visible"/>
                                      </p:to>
                                    </p:set>
                                    <p:anim calcmode="lin" valueType="num">
                                      <p:cBhvr>
                                        <p:cTn id="44"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9"/>
                                        </p:tgtEl>
                                        <p:attrNameLst>
                                          <p:attrName>ppt_y</p:attrName>
                                        </p:attrNameLst>
                                      </p:cBhvr>
                                      <p:tavLst>
                                        <p:tav tm="0">
                                          <p:val>
                                            <p:strVal val="#ppt_y"/>
                                          </p:val>
                                        </p:tav>
                                        <p:tav tm="100000">
                                          <p:val>
                                            <p:strVal val="#ppt_y"/>
                                          </p:val>
                                        </p:tav>
                                      </p:tavLst>
                                    </p:anim>
                                    <p:anim calcmode="lin" valueType="num">
                                      <p:cBhvr>
                                        <p:cTn id="46"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9"/>
                                        </p:tgtEl>
                                      </p:cBhvr>
                                    </p:animEffect>
                                  </p:childTnLst>
                                </p:cTn>
                              </p:par>
                            </p:childTnLst>
                          </p:cTn>
                        </p:par>
                        <p:par>
                          <p:cTn id="49" fill="hold">
                            <p:stCondLst>
                              <p:cond delay="4650"/>
                            </p:stCondLst>
                            <p:childTnLst>
                              <p:par>
                                <p:cTn id="50" presetID="22" presetClass="entr" presetSubtype="8"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childTnLst>
                          </p:cTn>
                        </p:par>
                        <p:par>
                          <p:cTn id="53" fill="hold">
                            <p:stCondLst>
                              <p:cond delay="5150"/>
                            </p:stCondLst>
                            <p:childTnLst>
                              <p:par>
                                <p:cTn id="54" presetID="42" presetClass="entr" presetSubtype="0"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1000"/>
                                        <p:tgtEl>
                                          <p:spTgt spid="11"/>
                                        </p:tgtEl>
                                      </p:cBhvr>
                                    </p:animEffect>
                                    <p:anim calcmode="lin" valueType="num">
                                      <p:cBhvr>
                                        <p:cTn id="57" dur="1000" fill="hold"/>
                                        <p:tgtEl>
                                          <p:spTgt spid="11"/>
                                        </p:tgtEl>
                                        <p:attrNameLst>
                                          <p:attrName>ppt_x</p:attrName>
                                        </p:attrNameLst>
                                      </p:cBhvr>
                                      <p:tavLst>
                                        <p:tav tm="0">
                                          <p:val>
                                            <p:strVal val="#ppt_x"/>
                                          </p:val>
                                        </p:tav>
                                        <p:tav tm="100000">
                                          <p:val>
                                            <p:strVal val="#ppt_x"/>
                                          </p:val>
                                        </p:tav>
                                      </p:tavLst>
                                    </p:anim>
                                    <p:anim calcmode="lin" valueType="num">
                                      <p:cBhvr>
                                        <p:cTn id="58" dur="1000" fill="hold"/>
                                        <p:tgtEl>
                                          <p:spTgt spid="11"/>
                                        </p:tgtEl>
                                        <p:attrNameLst>
                                          <p:attrName>ppt_y</p:attrName>
                                        </p:attrNameLst>
                                      </p:cBhvr>
                                      <p:tavLst>
                                        <p:tav tm="0">
                                          <p:val>
                                            <p:strVal val="#ppt_y+.1"/>
                                          </p:val>
                                        </p:tav>
                                        <p:tav tm="100000">
                                          <p:val>
                                            <p:strVal val="#ppt_y"/>
                                          </p:val>
                                        </p:tav>
                                      </p:tavLst>
                                    </p:anim>
                                  </p:childTnLst>
                                </p:cTn>
                              </p:par>
                            </p:childTnLst>
                          </p:cTn>
                        </p:par>
                        <p:par>
                          <p:cTn id="59" fill="hold">
                            <p:stCondLst>
                              <p:cond delay="6150"/>
                            </p:stCondLst>
                            <p:childTnLst>
                              <p:par>
                                <p:cTn id="60" presetID="53" presetClass="entr" presetSubtype="16"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Effect transition="in" filter="fade">
                                      <p:cBhvr>
                                        <p:cTn id="64" dur="500"/>
                                        <p:tgtEl>
                                          <p:spTgt spid="13"/>
                                        </p:tgtEl>
                                      </p:cBhvr>
                                    </p:animEffect>
                                  </p:childTnLst>
                                </p:cTn>
                              </p:par>
                            </p:childTnLst>
                          </p:cTn>
                        </p:par>
                        <p:par>
                          <p:cTn id="65" fill="hold">
                            <p:stCondLst>
                              <p:cond delay="6650"/>
                            </p:stCondLst>
                            <p:childTnLst>
                              <p:par>
                                <p:cTn id="66" presetID="42" presetClass="path" presetSubtype="0" accel="50000" decel="50000" fill="hold" nodeType="afterEffect">
                                  <p:stCondLst>
                                    <p:cond delay="0"/>
                                  </p:stCondLst>
                                  <p:childTnLst>
                                    <p:animMotion origin="layout" path="M -4.16667E-7 -6.29047E-7 L 0.27669 -0.00347 " pathEditMode="relative" rAng="0" ptsTypes="AA">
                                      <p:cBhvr>
                                        <p:cTn id="67" dur="2000" fill="hold"/>
                                        <p:tgtEl>
                                          <p:spTgt spid="13"/>
                                        </p:tgtEl>
                                        <p:attrNameLst>
                                          <p:attrName>ppt_x</p:attrName>
                                          <p:attrName>ppt_y</p:attrName>
                                        </p:attrNameLst>
                                      </p:cBhvr>
                                      <p:rCtr x="13828" y="-185"/>
                                    </p:animMotion>
                                  </p:childTnLst>
                                </p:cTn>
                              </p:par>
                              <p:par>
                                <p:cTn id="68" presetID="14" presetClass="entr" presetSubtype="10" fill="hold" grpId="0" nodeType="withEffect">
                                  <p:stCondLst>
                                    <p:cond delay="1000"/>
                                  </p:stCondLst>
                                  <p:childTnLst>
                                    <p:set>
                                      <p:cBhvr>
                                        <p:cTn id="69" dur="1" fill="hold">
                                          <p:stCondLst>
                                            <p:cond delay="0"/>
                                          </p:stCondLst>
                                        </p:cTn>
                                        <p:tgtEl>
                                          <p:spTgt spid="12"/>
                                        </p:tgtEl>
                                        <p:attrNameLst>
                                          <p:attrName>style.visibility</p:attrName>
                                        </p:attrNameLst>
                                      </p:cBhvr>
                                      <p:to>
                                        <p:strVal val="visible"/>
                                      </p:to>
                                    </p:set>
                                    <p:animEffect transition="in" filter="randombar(horizontal)">
                                      <p:cBhvr>
                                        <p:cTn id="70" dur="500"/>
                                        <p:tgtEl>
                                          <p:spTgt spid="12"/>
                                        </p:tgtEl>
                                      </p:cBhvr>
                                    </p:animEffect>
                                  </p:childTnLst>
                                </p:cTn>
                              </p:par>
                            </p:childTnLst>
                          </p:cTn>
                        </p:par>
                        <p:par>
                          <p:cTn id="71" fill="hold">
                            <p:stCondLst>
                              <p:cond delay="8650"/>
                            </p:stCondLst>
                            <p:childTnLst>
                              <p:par>
                                <p:cTn id="72" presetID="10" presetClass="entr" presetSubtype="0" fill="hold" grpId="0" nodeType="after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1250"/>
                                        <p:tgtEl>
                                          <p:spTgt spid="17"/>
                                        </p:tgtEl>
                                      </p:cBhvr>
                                    </p:animEffect>
                                  </p:childTnLst>
                                </p:cTn>
                              </p:par>
                            </p:childTnLst>
                          </p:cTn>
                        </p:par>
                        <p:par>
                          <p:cTn id="75" fill="hold">
                            <p:stCondLst>
                              <p:cond delay="9900"/>
                            </p:stCondLst>
                            <p:childTnLst>
                              <p:par>
                                <p:cTn id="76" presetID="22" presetClass="entr" presetSubtype="8" fill="hold" grpId="0" nodeType="after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wipe(left)">
                                      <p:cBhvr>
                                        <p:cTn id="7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9" repeatCount="indefinite" fill="remove" display="0">
                  <p:stCondLst>
                    <p:cond delay="indefinite"/>
                  </p:stCondLst>
                  <p:endCondLst>
                    <p:cond evt="onStopAudio" delay="0">
                      <p:tgtEl>
                        <p:sldTgt/>
                      </p:tgtEl>
                    </p:cond>
                  </p:endCondLst>
                </p:cTn>
                <p:tgtEl>
                  <p:spTgt spid="30"/>
                </p:tgtEl>
              </p:cMediaNode>
            </p:audio>
          </p:childTnLst>
        </p:cTn>
      </p:par>
    </p:tnLst>
    <p:bldLst>
      <p:bldP spid="4" grpId="0" animBg="1"/>
      <p:bldP spid="3" grpId="0" animBg="1"/>
      <p:bldP spid="5" grpId="0" animBg="1"/>
      <p:bldP spid="7" grpId="0"/>
      <p:bldP spid="8" grpId="0"/>
      <p:bldP spid="9" grpId="0"/>
      <p:bldP spid="10" grpId="0"/>
      <p:bldP spid="11" grpId="0" animBg="1"/>
      <p:bldP spid="12" grpId="0" bldLvl="0" animBg="1"/>
      <p:bldP spid="17"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13</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623248"/>
          </a:xfrm>
          <a:prstGeom prst="rect">
            <a:avLst/>
          </a:prstGeom>
          <a:noFill/>
        </p:spPr>
        <p:txBody>
          <a:bodyPr wrap="square" lIns="68580" tIns="34290" rIns="68580" bIns="34290" rtlCol="0">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图像切割步骤详述</a:t>
            </a:r>
          </a:p>
        </p:txBody>
      </p:sp>
      <p:sp>
        <p:nvSpPr>
          <p:cNvPr id="68" name="TextBox 67"/>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
        <p:nvSpPr>
          <p:cNvPr id="3" name="文本框 2">
            <a:extLst>
              <a:ext uri="{FF2B5EF4-FFF2-40B4-BE49-F238E27FC236}">
                <a16:creationId xmlns:a16="http://schemas.microsoft.com/office/drawing/2014/main" id="{257B3047-A612-49A1-B7CD-49BC7D88B563}"/>
              </a:ext>
            </a:extLst>
          </p:cNvPr>
          <p:cNvSpPr txBox="1"/>
          <p:nvPr/>
        </p:nvSpPr>
        <p:spPr>
          <a:xfrm>
            <a:off x="1705099" y="1268760"/>
            <a:ext cx="7920880" cy="1969770"/>
          </a:xfrm>
          <a:prstGeom prst="rect">
            <a:avLst/>
          </a:prstGeom>
          <a:noFill/>
        </p:spPr>
        <p:txBody>
          <a:bodyPr wrap="square" rtlCol="0">
            <a:spAutoFit/>
          </a:bodyPr>
          <a:lstStyle/>
          <a:p>
            <a:r>
              <a:rPr lang="zh-CN" altLang="zh-CN" sz="2400" dirty="0">
                <a:solidFill>
                  <a:schemeClr val="tx2"/>
                </a:solidFill>
              </a:rPr>
              <a:t>步骤</a:t>
            </a:r>
            <a:r>
              <a:rPr lang="en-US" altLang="zh-CN" sz="2400" dirty="0">
                <a:solidFill>
                  <a:schemeClr val="tx2"/>
                </a:solidFill>
              </a:rPr>
              <a:t>2</a:t>
            </a:r>
            <a:r>
              <a:rPr lang="zh-CN" altLang="zh-CN" sz="2400" dirty="0">
                <a:solidFill>
                  <a:schemeClr val="tx2"/>
                </a:solidFill>
              </a:rPr>
              <a:t>：对灰度化的图像选取中间的一个灰度值，使小于该阀值的像素点和大于该阀值的像素点相等。把这个灰度化值作为二值化的阀值，进行二值化</a:t>
            </a:r>
          </a:p>
          <a:p>
            <a:endParaRPr lang="en-US" altLang="zh-CN" sz="1600" dirty="0">
              <a:solidFill>
                <a:schemeClr val="tx2"/>
              </a:solidFill>
            </a:endParaRPr>
          </a:p>
          <a:p>
            <a:endParaRPr lang="en-US" altLang="zh-CN" sz="1600" dirty="0">
              <a:solidFill>
                <a:schemeClr val="tx2"/>
              </a:solidFill>
            </a:endParaRPr>
          </a:p>
          <a:p>
            <a:endParaRPr lang="zh-CN" altLang="en-US" dirty="0"/>
          </a:p>
        </p:txBody>
      </p:sp>
    </p:spTree>
    <p:extLst>
      <p:ext uri="{BB962C8B-B14F-4D97-AF65-F5344CB8AC3E}">
        <p14:creationId xmlns:p14="http://schemas.microsoft.com/office/powerpoint/2010/main" val="34320816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2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13</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623248"/>
          </a:xfrm>
          <a:prstGeom prst="rect">
            <a:avLst/>
          </a:prstGeom>
          <a:noFill/>
        </p:spPr>
        <p:txBody>
          <a:bodyPr wrap="square" lIns="68580" tIns="34290" rIns="68580" bIns="34290" rtlCol="0">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图像切割步骤详述</a:t>
            </a:r>
          </a:p>
        </p:txBody>
      </p:sp>
      <p:sp>
        <p:nvSpPr>
          <p:cNvPr id="68" name="TextBox 67"/>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
        <p:nvSpPr>
          <p:cNvPr id="3" name="文本框 2">
            <a:extLst>
              <a:ext uri="{FF2B5EF4-FFF2-40B4-BE49-F238E27FC236}">
                <a16:creationId xmlns:a16="http://schemas.microsoft.com/office/drawing/2014/main" id="{257B3047-A612-49A1-B7CD-49BC7D88B563}"/>
              </a:ext>
            </a:extLst>
          </p:cNvPr>
          <p:cNvSpPr txBox="1"/>
          <p:nvPr/>
        </p:nvSpPr>
        <p:spPr>
          <a:xfrm>
            <a:off x="1705099" y="1268760"/>
            <a:ext cx="7920880" cy="861774"/>
          </a:xfrm>
          <a:prstGeom prst="rect">
            <a:avLst/>
          </a:prstGeom>
          <a:noFill/>
        </p:spPr>
        <p:txBody>
          <a:bodyPr wrap="square" rtlCol="0">
            <a:spAutoFit/>
          </a:bodyPr>
          <a:lstStyle/>
          <a:p>
            <a:endParaRPr lang="en-US" altLang="zh-CN" sz="1600" dirty="0">
              <a:solidFill>
                <a:schemeClr val="tx2"/>
              </a:solidFill>
            </a:endParaRPr>
          </a:p>
          <a:p>
            <a:endParaRPr lang="en-US" altLang="zh-CN" sz="1600" dirty="0">
              <a:solidFill>
                <a:schemeClr val="tx2"/>
              </a:solidFill>
            </a:endParaRPr>
          </a:p>
          <a:p>
            <a:endParaRPr lang="zh-CN" altLang="en-US" dirty="0"/>
          </a:p>
        </p:txBody>
      </p:sp>
      <p:sp>
        <p:nvSpPr>
          <p:cNvPr id="2" name="文本框 1">
            <a:extLst>
              <a:ext uri="{FF2B5EF4-FFF2-40B4-BE49-F238E27FC236}">
                <a16:creationId xmlns:a16="http://schemas.microsoft.com/office/drawing/2014/main" id="{7A5D5BCD-4FE9-43CC-B4E9-F8346D8CA0E3}"/>
              </a:ext>
            </a:extLst>
          </p:cNvPr>
          <p:cNvSpPr txBox="1"/>
          <p:nvPr/>
        </p:nvSpPr>
        <p:spPr>
          <a:xfrm>
            <a:off x="2209155" y="1772816"/>
            <a:ext cx="7056784" cy="1323439"/>
          </a:xfrm>
          <a:prstGeom prst="rect">
            <a:avLst/>
          </a:prstGeom>
          <a:noFill/>
        </p:spPr>
        <p:txBody>
          <a:bodyPr wrap="square" rtlCol="0">
            <a:spAutoFit/>
          </a:bodyPr>
          <a:lstStyle/>
          <a:p>
            <a:r>
              <a:rPr lang="zh-CN" altLang="zh-CN" sz="1600" dirty="0">
                <a:solidFill>
                  <a:schemeClr val="tx2"/>
                </a:solidFill>
              </a:rPr>
              <a:t>步骤</a:t>
            </a:r>
            <a:r>
              <a:rPr lang="en-US" altLang="zh-CN" sz="1600" dirty="0">
                <a:solidFill>
                  <a:schemeClr val="tx2"/>
                </a:solidFill>
              </a:rPr>
              <a:t>3</a:t>
            </a:r>
            <a:r>
              <a:rPr lang="zh-CN" altLang="zh-CN" sz="1600" dirty="0">
                <a:solidFill>
                  <a:schemeClr val="tx2"/>
                </a:solidFill>
              </a:rPr>
              <a:t>：利用</a:t>
            </a:r>
            <a:r>
              <a:rPr lang="en-US" altLang="zh-CN" sz="1600" dirty="0" err="1">
                <a:solidFill>
                  <a:schemeClr val="tx2"/>
                </a:solidFill>
              </a:rPr>
              <a:t>opencv</a:t>
            </a:r>
            <a:r>
              <a:rPr lang="zh-CN" altLang="zh-CN" sz="1600" dirty="0">
                <a:solidFill>
                  <a:schemeClr val="tx2"/>
                </a:solidFill>
              </a:rPr>
              <a:t>自带的</a:t>
            </a:r>
            <a:r>
              <a:rPr lang="en-US" altLang="zh-CN" sz="1600" dirty="0" err="1">
                <a:solidFill>
                  <a:schemeClr val="tx2"/>
                </a:solidFill>
              </a:rPr>
              <a:t>floodFill</a:t>
            </a:r>
            <a:r>
              <a:rPr lang="zh-CN" altLang="zh-CN" sz="1600" dirty="0">
                <a:solidFill>
                  <a:schemeClr val="tx2"/>
                </a:solidFill>
              </a:rPr>
              <a:t>函数对连通域进行不同颜色填充，把连通域中小于设定阀值认定为噪声，填充白色。添加一个对颜色的控制，当颜色累加到</a:t>
            </a:r>
            <a:r>
              <a:rPr lang="en-US" altLang="zh-CN" sz="1600" dirty="0">
                <a:solidFill>
                  <a:schemeClr val="tx2"/>
                </a:solidFill>
              </a:rPr>
              <a:t>255</a:t>
            </a:r>
            <a:r>
              <a:rPr lang="zh-CN" altLang="zh-CN" sz="1600" dirty="0">
                <a:solidFill>
                  <a:schemeClr val="tx2"/>
                </a:solidFill>
              </a:rPr>
              <a:t>时，停止此次连通域填充；对填充的图像进行降噪，把小于设定阀值的设置为白色，大于阀值的设定为一个固定的颜色，并添加到系统中，循环上述操作就将图像中小于设定阀值的来联通区域降噪完</a:t>
            </a:r>
          </a:p>
        </p:txBody>
      </p:sp>
    </p:spTree>
    <p:extLst>
      <p:ext uri="{BB962C8B-B14F-4D97-AF65-F5344CB8AC3E}">
        <p14:creationId xmlns:p14="http://schemas.microsoft.com/office/powerpoint/2010/main" val="14611269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2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13</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623248"/>
          </a:xfrm>
          <a:prstGeom prst="rect">
            <a:avLst/>
          </a:prstGeom>
          <a:noFill/>
        </p:spPr>
        <p:txBody>
          <a:bodyPr wrap="square" lIns="68580" tIns="34290" rIns="68580" bIns="34290" rtlCol="0">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图像切割步骤详述</a:t>
            </a:r>
          </a:p>
        </p:txBody>
      </p:sp>
      <p:sp>
        <p:nvSpPr>
          <p:cNvPr id="68" name="TextBox 67"/>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
        <p:nvSpPr>
          <p:cNvPr id="3" name="文本框 2">
            <a:extLst>
              <a:ext uri="{FF2B5EF4-FFF2-40B4-BE49-F238E27FC236}">
                <a16:creationId xmlns:a16="http://schemas.microsoft.com/office/drawing/2014/main" id="{257B3047-A612-49A1-B7CD-49BC7D88B563}"/>
              </a:ext>
            </a:extLst>
          </p:cNvPr>
          <p:cNvSpPr txBox="1"/>
          <p:nvPr/>
        </p:nvSpPr>
        <p:spPr>
          <a:xfrm>
            <a:off x="1777107" y="1297674"/>
            <a:ext cx="7920880" cy="861774"/>
          </a:xfrm>
          <a:prstGeom prst="rect">
            <a:avLst/>
          </a:prstGeom>
          <a:noFill/>
        </p:spPr>
        <p:txBody>
          <a:bodyPr wrap="square" rtlCol="0">
            <a:spAutoFit/>
          </a:bodyPr>
          <a:lstStyle/>
          <a:p>
            <a:endParaRPr lang="en-US" altLang="zh-CN" sz="1600" dirty="0">
              <a:solidFill>
                <a:schemeClr val="tx2"/>
              </a:solidFill>
            </a:endParaRPr>
          </a:p>
          <a:p>
            <a:endParaRPr lang="en-US" altLang="zh-CN" sz="1600" dirty="0">
              <a:solidFill>
                <a:schemeClr val="tx2"/>
              </a:solidFill>
            </a:endParaRPr>
          </a:p>
          <a:p>
            <a:endParaRPr lang="zh-CN" altLang="en-US" dirty="0"/>
          </a:p>
        </p:txBody>
      </p:sp>
      <p:sp>
        <p:nvSpPr>
          <p:cNvPr id="2" name="文本框 1">
            <a:extLst>
              <a:ext uri="{FF2B5EF4-FFF2-40B4-BE49-F238E27FC236}">
                <a16:creationId xmlns:a16="http://schemas.microsoft.com/office/drawing/2014/main" id="{7A5D5BCD-4FE9-43CC-B4E9-F8346D8CA0E3}"/>
              </a:ext>
            </a:extLst>
          </p:cNvPr>
          <p:cNvSpPr txBox="1"/>
          <p:nvPr/>
        </p:nvSpPr>
        <p:spPr>
          <a:xfrm>
            <a:off x="2209155" y="1052736"/>
            <a:ext cx="7056784" cy="1815882"/>
          </a:xfrm>
          <a:prstGeom prst="rect">
            <a:avLst/>
          </a:prstGeom>
          <a:noFill/>
        </p:spPr>
        <p:txBody>
          <a:bodyPr wrap="square" rtlCol="0">
            <a:spAutoFit/>
          </a:bodyPr>
          <a:lstStyle/>
          <a:p>
            <a:r>
              <a:rPr lang="zh-CN" altLang="en-US" sz="1600" dirty="0">
                <a:solidFill>
                  <a:schemeClr val="tx2"/>
                </a:solidFill>
              </a:rPr>
              <a:t>步骤</a:t>
            </a:r>
            <a:r>
              <a:rPr lang="en-US" altLang="zh-CN" sz="1600" dirty="0">
                <a:solidFill>
                  <a:schemeClr val="tx2"/>
                </a:solidFill>
              </a:rPr>
              <a:t>4</a:t>
            </a:r>
            <a:r>
              <a:rPr lang="zh-CN" altLang="en-US" sz="1600" dirty="0">
                <a:solidFill>
                  <a:schemeClr val="tx2"/>
                </a:solidFill>
              </a:rPr>
              <a:t>：</a:t>
            </a:r>
            <a:r>
              <a:rPr lang="zh-CN" altLang="zh-CN" sz="1600" dirty="0">
                <a:solidFill>
                  <a:schemeClr val="tx2"/>
                </a:solidFill>
              </a:rPr>
              <a:t>通过一个线条检测算法，即根据每</a:t>
            </a:r>
            <a:r>
              <a:rPr lang="en-US" altLang="zh-CN" sz="1600" dirty="0">
                <a:solidFill>
                  <a:schemeClr val="tx2"/>
                </a:solidFill>
              </a:rPr>
              <a:t>n</a:t>
            </a:r>
            <a:r>
              <a:rPr lang="zh-CN" altLang="zh-CN" sz="1600" dirty="0">
                <a:solidFill>
                  <a:schemeClr val="tx2"/>
                </a:solidFill>
              </a:rPr>
              <a:t>行中黑色像素点的个数，依据计算公式</a:t>
            </a:r>
            <a:r>
              <a:rPr lang="en-US" altLang="zh-CN" sz="1600" dirty="0">
                <a:solidFill>
                  <a:schemeClr val="tx2"/>
                </a:solidFill>
              </a:rPr>
              <a:t>(</a:t>
            </a:r>
            <a:r>
              <a:rPr lang="zh-CN" altLang="zh-CN" sz="1600" dirty="0">
                <a:solidFill>
                  <a:schemeClr val="tx2"/>
                </a:solidFill>
              </a:rPr>
              <a:t>对每</a:t>
            </a:r>
            <a:r>
              <a:rPr lang="en-US" altLang="zh-CN" sz="1600" dirty="0">
                <a:solidFill>
                  <a:schemeClr val="tx2"/>
                </a:solidFill>
              </a:rPr>
              <a:t>n</a:t>
            </a:r>
            <a:r>
              <a:rPr lang="zh-CN" altLang="zh-CN" sz="1600" dirty="0">
                <a:solidFill>
                  <a:schemeClr val="tx2"/>
                </a:solidFill>
              </a:rPr>
              <a:t>行的黑色像素点的个数进行排序，取大的一方向的</a:t>
            </a:r>
            <a:r>
              <a:rPr lang="en-US" altLang="zh-CN" sz="1600" dirty="0">
                <a:solidFill>
                  <a:schemeClr val="tx2"/>
                </a:solidFill>
              </a:rPr>
              <a:t>1/32</a:t>
            </a:r>
            <a:r>
              <a:rPr lang="zh-CN" altLang="zh-CN" sz="1600" dirty="0">
                <a:solidFill>
                  <a:schemeClr val="tx2"/>
                </a:solidFill>
              </a:rPr>
              <a:t>，对它们求平均</a:t>
            </a:r>
            <a:r>
              <a:rPr lang="en-US" altLang="zh-CN" sz="1600" dirty="0">
                <a:solidFill>
                  <a:schemeClr val="tx2"/>
                </a:solidFill>
              </a:rPr>
              <a:t>)</a:t>
            </a:r>
            <a:r>
              <a:rPr lang="zh-CN" altLang="zh-CN" sz="1600" dirty="0">
                <a:solidFill>
                  <a:schemeClr val="tx2"/>
                </a:solidFill>
              </a:rPr>
              <a:t>选取一个最优的阀值，把大于阀值的认为是线条。再对线条进行去重优化，然后在每条直线加一个上下的滑窗，对于滑窗中大于某个设定的阀值的滑窗认定为是线条，根据每条直线上得到的结果，进行比对若小于</a:t>
            </a:r>
            <a:r>
              <a:rPr lang="en-US" altLang="zh-CN" sz="1600" dirty="0">
                <a:solidFill>
                  <a:schemeClr val="tx2"/>
                </a:solidFill>
              </a:rPr>
              <a:t>10</a:t>
            </a:r>
            <a:r>
              <a:rPr lang="zh-CN" altLang="zh-CN" sz="1600" dirty="0">
                <a:solidFill>
                  <a:schemeClr val="tx2"/>
                </a:solidFill>
              </a:rPr>
              <a:t>或者某个阀值，则认定这是一个有效的垂直线条，取这些线上的中间值为垂直线条的位置</a:t>
            </a:r>
          </a:p>
        </p:txBody>
      </p:sp>
    </p:spTree>
    <p:extLst>
      <p:ext uri="{BB962C8B-B14F-4D97-AF65-F5344CB8AC3E}">
        <p14:creationId xmlns:p14="http://schemas.microsoft.com/office/powerpoint/2010/main" val="38189466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2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13</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623248"/>
          </a:xfrm>
          <a:prstGeom prst="rect">
            <a:avLst/>
          </a:prstGeom>
          <a:noFill/>
        </p:spPr>
        <p:txBody>
          <a:bodyPr wrap="square" lIns="68580" tIns="34290" rIns="68580" bIns="34290" rtlCol="0">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图像切割步骤详述</a:t>
            </a:r>
          </a:p>
        </p:txBody>
      </p:sp>
      <p:sp>
        <p:nvSpPr>
          <p:cNvPr id="68" name="TextBox 67"/>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
        <p:nvSpPr>
          <p:cNvPr id="3" name="文本框 2">
            <a:extLst>
              <a:ext uri="{FF2B5EF4-FFF2-40B4-BE49-F238E27FC236}">
                <a16:creationId xmlns:a16="http://schemas.microsoft.com/office/drawing/2014/main" id="{257B3047-A612-49A1-B7CD-49BC7D88B563}"/>
              </a:ext>
            </a:extLst>
          </p:cNvPr>
          <p:cNvSpPr txBox="1"/>
          <p:nvPr/>
        </p:nvSpPr>
        <p:spPr>
          <a:xfrm>
            <a:off x="1705099" y="1268760"/>
            <a:ext cx="7920880" cy="861774"/>
          </a:xfrm>
          <a:prstGeom prst="rect">
            <a:avLst/>
          </a:prstGeom>
          <a:noFill/>
        </p:spPr>
        <p:txBody>
          <a:bodyPr wrap="square" rtlCol="0">
            <a:spAutoFit/>
          </a:bodyPr>
          <a:lstStyle/>
          <a:p>
            <a:endParaRPr lang="en-US" altLang="zh-CN" sz="1600" dirty="0">
              <a:solidFill>
                <a:schemeClr val="tx2"/>
              </a:solidFill>
            </a:endParaRPr>
          </a:p>
          <a:p>
            <a:endParaRPr lang="en-US" altLang="zh-CN" sz="1600" dirty="0">
              <a:solidFill>
                <a:schemeClr val="tx2"/>
              </a:solidFill>
            </a:endParaRPr>
          </a:p>
          <a:p>
            <a:endParaRPr lang="zh-CN" altLang="en-US" dirty="0"/>
          </a:p>
        </p:txBody>
      </p:sp>
      <p:sp>
        <p:nvSpPr>
          <p:cNvPr id="2" name="文本框 1">
            <a:extLst>
              <a:ext uri="{FF2B5EF4-FFF2-40B4-BE49-F238E27FC236}">
                <a16:creationId xmlns:a16="http://schemas.microsoft.com/office/drawing/2014/main" id="{7A5D5BCD-4FE9-43CC-B4E9-F8346D8CA0E3}"/>
              </a:ext>
            </a:extLst>
          </p:cNvPr>
          <p:cNvSpPr txBox="1"/>
          <p:nvPr/>
        </p:nvSpPr>
        <p:spPr>
          <a:xfrm>
            <a:off x="2209155" y="1772816"/>
            <a:ext cx="7056784" cy="1846659"/>
          </a:xfrm>
          <a:prstGeom prst="rect">
            <a:avLst/>
          </a:prstGeom>
          <a:noFill/>
        </p:spPr>
        <p:txBody>
          <a:bodyPr wrap="square" rtlCol="0">
            <a:spAutoFit/>
          </a:bodyPr>
          <a:lstStyle/>
          <a:p>
            <a:r>
              <a:rPr lang="zh-CN" altLang="en-US" sz="1600" dirty="0">
                <a:solidFill>
                  <a:schemeClr val="tx2"/>
                </a:solidFill>
              </a:rPr>
              <a:t>步骤</a:t>
            </a:r>
            <a:r>
              <a:rPr lang="en-US" altLang="zh-CN" sz="1600" dirty="0">
                <a:solidFill>
                  <a:schemeClr val="tx2"/>
                </a:solidFill>
              </a:rPr>
              <a:t>5</a:t>
            </a:r>
            <a:r>
              <a:rPr lang="zh-CN" altLang="en-US" sz="1600" dirty="0">
                <a:solidFill>
                  <a:schemeClr val="tx2"/>
                </a:solidFill>
              </a:rPr>
              <a:t>：</a:t>
            </a:r>
            <a:r>
              <a:rPr lang="zh-CN" altLang="zh-CN" sz="1600" dirty="0">
                <a:solidFill>
                  <a:schemeClr val="tx2"/>
                </a:solidFill>
              </a:rPr>
              <a:t>去除多余的空白，统计出每行每列像素值的平均值，从所有的列平均值像素值中求出一个平均值作为去除水平的空白的阀值，从所有的行平均像素值中求出一个平均值作为去除垂直的空白的阀值。同时从左右上下去空白，因为有效部分是连续的，空白也是连续的，当遇到第一个不连续的，且连续空白数大于</a:t>
            </a:r>
            <a:r>
              <a:rPr lang="en-US" altLang="zh-CN" sz="1600" dirty="0">
                <a:solidFill>
                  <a:schemeClr val="tx2"/>
                </a:solidFill>
              </a:rPr>
              <a:t>10</a:t>
            </a:r>
            <a:r>
              <a:rPr lang="zh-CN" altLang="zh-CN" sz="1600" dirty="0">
                <a:solidFill>
                  <a:schemeClr val="tx2"/>
                </a:solidFill>
              </a:rPr>
              <a:t>或某个阀值时，我们就停止遍历，去空白的后</a:t>
            </a:r>
            <a:r>
              <a:rPr lang="en-US" altLang="zh-CN" sz="1600" dirty="0">
                <a:solidFill>
                  <a:schemeClr val="tx2"/>
                </a:solidFill>
              </a:rPr>
              <a:t>1/3</a:t>
            </a:r>
            <a:r>
              <a:rPr lang="zh-CN" altLang="zh-CN" sz="1600" dirty="0">
                <a:solidFill>
                  <a:schemeClr val="tx2"/>
                </a:solidFill>
              </a:rPr>
              <a:t>做为切割点。接着再调用</a:t>
            </a:r>
            <a:r>
              <a:rPr lang="en-US" altLang="zh-CN" sz="1600" dirty="0" err="1">
                <a:solidFill>
                  <a:schemeClr val="tx2"/>
                </a:solidFill>
              </a:rPr>
              <a:t>opencv</a:t>
            </a:r>
            <a:r>
              <a:rPr lang="zh-CN" altLang="zh-CN" sz="1600" dirty="0">
                <a:solidFill>
                  <a:schemeClr val="tx2"/>
                </a:solidFill>
              </a:rPr>
              <a:t>的</a:t>
            </a:r>
            <a:r>
              <a:rPr lang="en-US" altLang="zh-CN" sz="1600" dirty="0">
                <a:solidFill>
                  <a:schemeClr val="tx2"/>
                </a:solidFill>
              </a:rPr>
              <a:t>resize</a:t>
            </a:r>
            <a:r>
              <a:rPr lang="zh-CN" altLang="zh-CN" sz="1600" dirty="0">
                <a:solidFill>
                  <a:schemeClr val="tx2"/>
                </a:solidFill>
              </a:rPr>
              <a:t>函数归一化</a:t>
            </a:r>
          </a:p>
          <a:p>
            <a:endParaRPr lang="zh-CN" altLang="zh-CN" dirty="0"/>
          </a:p>
        </p:txBody>
      </p:sp>
    </p:spTree>
    <p:extLst>
      <p:ext uri="{BB962C8B-B14F-4D97-AF65-F5344CB8AC3E}">
        <p14:creationId xmlns:p14="http://schemas.microsoft.com/office/powerpoint/2010/main" val="38443320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2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14</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81935" y="202429"/>
            <a:ext cx="1368152" cy="346249"/>
          </a:xfrm>
          <a:prstGeom prst="rect">
            <a:avLst/>
          </a:prstGeom>
          <a:noFill/>
        </p:spPr>
        <p:txBody>
          <a:bodyPr wrap="square" lIns="68580" tIns="34290" rIns="68580" bIns="34290" rtlCol="0">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数字识别</a:t>
            </a:r>
          </a:p>
        </p:txBody>
      </p:sp>
      <p:cxnSp>
        <p:nvCxnSpPr>
          <p:cNvPr id="14" name="肘形连接符 13"/>
          <p:cNvCxnSpPr/>
          <p:nvPr/>
        </p:nvCxnSpPr>
        <p:spPr>
          <a:xfrm flipV="1">
            <a:off x="3707737" y="2036927"/>
            <a:ext cx="2909448" cy="757210"/>
          </a:xfrm>
          <a:prstGeom prst="bentConnector3">
            <a:avLst>
              <a:gd name="adj1" fmla="val 62381"/>
            </a:avLst>
          </a:prstGeom>
          <a:ln w="9525"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a:off x="3707737" y="3113636"/>
            <a:ext cx="3096344" cy="812358"/>
          </a:xfrm>
          <a:prstGeom prst="bentConnector3">
            <a:avLst>
              <a:gd name="adj1" fmla="val 50000"/>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6617185" y="1702605"/>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7" name="标题 4"/>
          <p:cNvSpPr txBox="1"/>
          <p:nvPr/>
        </p:nvSpPr>
        <p:spPr>
          <a:xfrm>
            <a:off x="6646314" y="1797178"/>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01</a:t>
            </a:r>
          </a:p>
        </p:txBody>
      </p:sp>
      <p:cxnSp>
        <p:nvCxnSpPr>
          <p:cNvPr id="18" name="肘形连接符 17"/>
          <p:cNvCxnSpPr/>
          <p:nvPr/>
        </p:nvCxnSpPr>
        <p:spPr>
          <a:xfrm flipV="1">
            <a:off x="4326681" y="3024726"/>
            <a:ext cx="3010585" cy="777523"/>
          </a:xfrm>
          <a:prstGeom prst="bentConnector3">
            <a:avLst>
              <a:gd name="adj1" fmla="val 50000"/>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 name="肘形连接符 18"/>
          <p:cNvCxnSpPr/>
          <p:nvPr/>
        </p:nvCxnSpPr>
        <p:spPr>
          <a:xfrm>
            <a:off x="4283801" y="4101478"/>
            <a:ext cx="3096344" cy="812358"/>
          </a:xfrm>
          <a:prstGeom prst="bentConnector3">
            <a:avLst>
              <a:gd name="adj1" fmla="val 55369"/>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7337266" y="2710717"/>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21" name="标题 4"/>
          <p:cNvSpPr txBox="1"/>
          <p:nvPr/>
        </p:nvSpPr>
        <p:spPr>
          <a:xfrm>
            <a:off x="7366395" y="2805290"/>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02</a:t>
            </a:r>
          </a:p>
        </p:txBody>
      </p:sp>
      <p:sp>
        <p:nvSpPr>
          <p:cNvPr id="22" name="椭圆 21"/>
          <p:cNvSpPr/>
          <p:nvPr/>
        </p:nvSpPr>
        <p:spPr>
          <a:xfrm>
            <a:off x="6545178" y="3617692"/>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23" name="标题 4"/>
          <p:cNvSpPr txBox="1"/>
          <p:nvPr/>
        </p:nvSpPr>
        <p:spPr>
          <a:xfrm>
            <a:off x="6574307" y="3712265"/>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03</a:t>
            </a:r>
          </a:p>
        </p:txBody>
      </p:sp>
      <p:sp>
        <p:nvSpPr>
          <p:cNvPr id="24" name="椭圆 23"/>
          <p:cNvSpPr/>
          <p:nvPr/>
        </p:nvSpPr>
        <p:spPr>
          <a:xfrm>
            <a:off x="7265258" y="4625804"/>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25" name="标题 4"/>
          <p:cNvSpPr txBox="1"/>
          <p:nvPr/>
        </p:nvSpPr>
        <p:spPr>
          <a:xfrm>
            <a:off x="7294387" y="4720377"/>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04</a:t>
            </a:r>
          </a:p>
        </p:txBody>
      </p:sp>
      <p:sp>
        <p:nvSpPr>
          <p:cNvPr id="26" name="Freeform 9"/>
          <p:cNvSpPr/>
          <p:nvPr/>
        </p:nvSpPr>
        <p:spPr bwMode="auto">
          <a:xfrm flipH="1">
            <a:off x="1633091" y="2321548"/>
            <a:ext cx="2952328" cy="1843589"/>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2F5EB0"/>
          </a:solidFill>
          <a:ln>
            <a:noFill/>
          </a:ln>
          <a:effectLst>
            <a:innerShdw blurRad="63500" dist="50800" dir="13500000">
              <a:prstClr val="black">
                <a:alpha val="50000"/>
              </a:prstClr>
            </a:innerShdw>
          </a:effectLst>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dirty="0">
              <a:solidFill>
                <a:sysClr val="windowText" lastClr="000000"/>
              </a:solidFill>
              <a:latin typeface="Calibri" panose="020F0502020204030204"/>
              <a:ea typeface="宋体" panose="02010600030101010101" pitchFamily="2" charset="-122"/>
            </a:endParaRPr>
          </a:p>
        </p:txBody>
      </p:sp>
      <p:sp>
        <p:nvSpPr>
          <p:cNvPr id="33" name="KSO_Shape"/>
          <p:cNvSpPr/>
          <p:nvPr/>
        </p:nvSpPr>
        <p:spPr bwMode="auto">
          <a:xfrm>
            <a:off x="2669673" y="2926171"/>
            <a:ext cx="634342" cy="634342"/>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34" name="矩形 33"/>
          <p:cNvSpPr/>
          <p:nvPr/>
        </p:nvSpPr>
        <p:spPr>
          <a:xfrm>
            <a:off x="2052240" y="3707748"/>
            <a:ext cx="2087545" cy="369324"/>
          </a:xfrm>
          <a:prstGeom prst="rect">
            <a:avLst/>
          </a:prstGeom>
        </p:spPr>
        <p:txBody>
          <a:bodyPr wrap="square" lIns="91431" tIns="45716" rIns="91431" bIns="45716">
            <a:spAutoFit/>
          </a:bodyPr>
          <a:lstStyle/>
          <a:p>
            <a:pPr algn="ctr">
              <a:spcBef>
                <a:spcPct val="0"/>
              </a:spcBef>
              <a:buFont typeface="Arial" panose="020B0604020202020204" pitchFamily="34" charset="0"/>
              <a:buNone/>
            </a:pP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数字识别</a:t>
            </a:r>
          </a:p>
        </p:txBody>
      </p:sp>
      <p:sp>
        <p:nvSpPr>
          <p:cNvPr id="36" name="矩形 35"/>
          <p:cNvSpPr/>
          <p:nvPr/>
        </p:nvSpPr>
        <p:spPr>
          <a:xfrm>
            <a:off x="7380832" y="1484784"/>
            <a:ext cx="2758205" cy="923322"/>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zh-CN"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爬取书写数字网站的不同字体的手写数字生成手写数字训练集</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矩形 38"/>
          <p:cNvSpPr/>
          <p:nvPr/>
        </p:nvSpPr>
        <p:spPr>
          <a:xfrm>
            <a:off x="7380832" y="3491724"/>
            <a:ext cx="2123549" cy="923322"/>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zh-CN"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识别切割下来的图片并将结果返回给服务器</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矩形 40"/>
          <p:cNvSpPr/>
          <p:nvPr/>
        </p:nvSpPr>
        <p:spPr>
          <a:xfrm>
            <a:off x="8100912" y="4499836"/>
            <a:ext cx="2535136" cy="923322"/>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zh-CN"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服务器将得到的结果进行计算并与总分进行比较，返回分数的对错</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p:cNvSpPr/>
          <p:nvPr/>
        </p:nvSpPr>
        <p:spPr>
          <a:xfrm>
            <a:off x="8172233" y="2492896"/>
            <a:ext cx="2463815" cy="923322"/>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zh-CN"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数据集通过</a:t>
            </a:r>
            <a:r>
              <a:rPr lang="en-US" altLang="zh-CN"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CNN</a:t>
            </a:r>
            <a:r>
              <a:rPr lang="zh-CN" altLang="zh-CN"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卷积神经网络训练，并检测模型的训练效果</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TextBox 43"/>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2" presetClass="emph" presetSubtype="0" fill="hold" grpId="1" nodeType="afterEffect">
                                  <p:stCondLst>
                                    <p:cond delay="0"/>
                                  </p:stCondLst>
                                  <p:childTnLst>
                                    <p:animRot by="120000">
                                      <p:cBhvr>
                                        <p:cTn id="12" dur="100" fill="hold">
                                          <p:stCondLst>
                                            <p:cond delay="0"/>
                                          </p:stCondLst>
                                        </p:cTn>
                                        <p:tgtEl>
                                          <p:spTgt spid="26"/>
                                        </p:tgtEl>
                                        <p:attrNameLst>
                                          <p:attrName>r</p:attrName>
                                        </p:attrNameLst>
                                      </p:cBhvr>
                                    </p:animRot>
                                    <p:animRot by="-240000">
                                      <p:cBhvr>
                                        <p:cTn id="13" dur="200" fill="hold">
                                          <p:stCondLst>
                                            <p:cond delay="200"/>
                                          </p:stCondLst>
                                        </p:cTn>
                                        <p:tgtEl>
                                          <p:spTgt spid="26"/>
                                        </p:tgtEl>
                                        <p:attrNameLst>
                                          <p:attrName>r</p:attrName>
                                        </p:attrNameLst>
                                      </p:cBhvr>
                                    </p:animRot>
                                    <p:animRot by="240000">
                                      <p:cBhvr>
                                        <p:cTn id="14" dur="200" fill="hold">
                                          <p:stCondLst>
                                            <p:cond delay="400"/>
                                          </p:stCondLst>
                                        </p:cTn>
                                        <p:tgtEl>
                                          <p:spTgt spid="26"/>
                                        </p:tgtEl>
                                        <p:attrNameLst>
                                          <p:attrName>r</p:attrName>
                                        </p:attrNameLst>
                                      </p:cBhvr>
                                    </p:animRot>
                                    <p:animRot by="-240000">
                                      <p:cBhvr>
                                        <p:cTn id="15" dur="200" fill="hold">
                                          <p:stCondLst>
                                            <p:cond delay="600"/>
                                          </p:stCondLst>
                                        </p:cTn>
                                        <p:tgtEl>
                                          <p:spTgt spid="26"/>
                                        </p:tgtEl>
                                        <p:attrNameLst>
                                          <p:attrName>r</p:attrName>
                                        </p:attrNameLst>
                                      </p:cBhvr>
                                    </p:animRot>
                                    <p:animRot by="120000">
                                      <p:cBhvr>
                                        <p:cTn id="16" dur="200" fill="hold">
                                          <p:stCondLst>
                                            <p:cond delay="800"/>
                                          </p:stCondLst>
                                        </p:cTn>
                                        <p:tgtEl>
                                          <p:spTgt spid="26"/>
                                        </p:tgtEl>
                                        <p:attrNameLst>
                                          <p:attrName>r</p:attrName>
                                        </p:attrNameLst>
                                      </p:cBhvr>
                                    </p:animRot>
                                  </p:childTnLst>
                                </p:cTn>
                              </p:par>
                            </p:childTnLst>
                          </p:cTn>
                        </p:par>
                        <p:par>
                          <p:cTn id="17" fill="hold">
                            <p:stCondLst>
                              <p:cond delay="2000"/>
                            </p:stCondLst>
                            <p:childTnLst>
                              <p:par>
                                <p:cTn id="18" presetID="53" presetClass="entr" presetSubtype="16"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p:cTn id="20" dur="500" fill="hold"/>
                                        <p:tgtEl>
                                          <p:spTgt spid="33"/>
                                        </p:tgtEl>
                                        <p:attrNameLst>
                                          <p:attrName>ppt_w</p:attrName>
                                        </p:attrNameLst>
                                      </p:cBhvr>
                                      <p:tavLst>
                                        <p:tav tm="0">
                                          <p:val>
                                            <p:fltVal val="0"/>
                                          </p:val>
                                        </p:tav>
                                        <p:tav tm="100000">
                                          <p:val>
                                            <p:strVal val="#ppt_w"/>
                                          </p:val>
                                        </p:tav>
                                      </p:tavLst>
                                    </p:anim>
                                    <p:anim calcmode="lin" valueType="num">
                                      <p:cBhvr>
                                        <p:cTn id="21" dur="500" fill="hold"/>
                                        <p:tgtEl>
                                          <p:spTgt spid="33"/>
                                        </p:tgtEl>
                                        <p:attrNameLst>
                                          <p:attrName>ppt_h</p:attrName>
                                        </p:attrNameLst>
                                      </p:cBhvr>
                                      <p:tavLst>
                                        <p:tav tm="0">
                                          <p:val>
                                            <p:fltVal val="0"/>
                                          </p:val>
                                        </p:tav>
                                        <p:tav tm="100000">
                                          <p:val>
                                            <p:strVal val="#ppt_h"/>
                                          </p:val>
                                        </p:tav>
                                      </p:tavLst>
                                    </p:anim>
                                    <p:animEffect transition="in" filter="fade">
                                      <p:cBhvr>
                                        <p:cTn id="22" dur="500"/>
                                        <p:tgtEl>
                                          <p:spTgt spid="33"/>
                                        </p:tgtEl>
                                      </p:cBhvr>
                                    </p:animEffect>
                                  </p:childTnLst>
                                </p:cTn>
                              </p:par>
                              <p:par>
                                <p:cTn id="23" presetID="2" presetClass="entr" presetSubtype="4" fill="hold" grpId="0" nodeType="withEffect">
                                  <p:stCondLst>
                                    <p:cond delay="50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ppt_x"/>
                                          </p:val>
                                        </p:tav>
                                        <p:tav tm="100000">
                                          <p:val>
                                            <p:strVal val="#ppt_x"/>
                                          </p:val>
                                        </p:tav>
                                      </p:tavLst>
                                    </p:anim>
                                    <p:anim calcmode="lin" valueType="num">
                                      <p:cBhvr additive="base">
                                        <p:cTn id="26" dur="500" fill="hold"/>
                                        <p:tgtEl>
                                          <p:spTgt spid="34"/>
                                        </p:tgtEl>
                                        <p:attrNameLst>
                                          <p:attrName>ppt_y</p:attrName>
                                        </p:attrNameLst>
                                      </p:cBhvr>
                                      <p:tavLst>
                                        <p:tav tm="0">
                                          <p:val>
                                            <p:strVal val="1+#ppt_h/2"/>
                                          </p:val>
                                        </p:tav>
                                        <p:tav tm="100000">
                                          <p:val>
                                            <p:strVal val="#ppt_y"/>
                                          </p:val>
                                        </p:tav>
                                      </p:tavLst>
                                    </p:anim>
                                  </p:childTnLst>
                                </p:cTn>
                              </p:par>
                            </p:childTnLst>
                          </p:cTn>
                        </p:par>
                        <p:par>
                          <p:cTn id="27" fill="hold">
                            <p:stCondLst>
                              <p:cond delay="3000"/>
                            </p:stCondLst>
                            <p:childTnLst>
                              <p:par>
                                <p:cTn id="28" presetID="22" presetClass="entr" presetSubtype="4"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par>
                                <p:cTn id="31" presetID="53" presetClass="entr" presetSubtype="16" fill="hold" grpId="0" nodeType="withEffect">
                                  <p:stCondLst>
                                    <p:cond delay="500"/>
                                  </p:stCondLs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fltVal val="0"/>
                                          </p:val>
                                        </p:tav>
                                        <p:tav tm="100000">
                                          <p:val>
                                            <p:strVal val="#ppt_h"/>
                                          </p:val>
                                        </p:tav>
                                      </p:tavLst>
                                    </p:anim>
                                    <p:animEffect transition="in" filter="fade">
                                      <p:cBhvr>
                                        <p:cTn id="35" dur="500"/>
                                        <p:tgtEl>
                                          <p:spTgt spid="16"/>
                                        </p:tgtEl>
                                      </p:cBhvr>
                                    </p:animEffect>
                                  </p:childTnLst>
                                </p:cTn>
                              </p:par>
                              <p:par>
                                <p:cTn id="36" presetID="53" presetClass="entr" presetSubtype="16" fill="hold" grpId="0" nodeType="withEffect">
                                  <p:stCondLst>
                                    <p:cond delay="500"/>
                                  </p:stCondLst>
                                  <p:childTnLst>
                                    <p:set>
                                      <p:cBhvr>
                                        <p:cTn id="37" dur="1" fill="hold">
                                          <p:stCondLst>
                                            <p:cond delay="0"/>
                                          </p:stCondLst>
                                        </p:cTn>
                                        <p:tgtEl>
                                          <p:spTgt spid="17"/>
                                        </p:tgtEl>
                                        <p:attrNameLst>
                                          <p:attrName>style.visibility</p:attrName>
                                        </p:attrNameLst>
                                      </p:cBhvr>
                                      <p:to>
                                        <p:strVal val="visible"/>
                                      </p:to>
                                    </p:set>
                                    <p:anim calcmode="lin" valueType="num">
                                      <p:cBhvr>
                                        <p:cTn id="38" dur="500" fill="hold"/>
                                        <p:tgtEl>
                                          <p:spTgt spid="17"/>
                                        </p:tgtEl>
                                        <p:attrNameLst>
                                          <p:attrName>ppt_w</p:attrName>
                                        </p:attrNameLst>
                                      </p:cBhvr>
                                      <p:tavLst>
                                        <p:tav tm="0">
                                          <p:val>
                                            <p:fltVal val="0"/>
                                          </p:val>
                                        </p:tav>
                                        <p:tav tm="100000">
                                          <p:val>
                                            <p:strVal val="#ppt_w"/>
                                          </p:val>
                                        </p:tav>
                                      </p:tavLst>
                                    </p:anim>
                                    <p:anim calcmode="lin" valueType="num">
                                      <p:cBhvr>
                                        <p:cTn id="39" dur="500" fill="hold"/>
                                        <p:tgtEl>
                                          <p:spTgt spid="17"/>
                                        </p:tgtEl>
                                        <p:attrNameLst>
                                          <p:attrName>ppt_h</p:attrName>
                                        </p:attrNameLst>
                                      </p:cBhvr>
                                      <p:tavLst>
                                        <p:tav tm="0">
                                          <p:val>
                                            <p:fltVal val="0"/>
                                          </p:val>
                                        </p:tav>
                                        <p:tav tm="100000">
                                          <p:val>
                                            <p:strVal val="#ppt_h"/>
                                          </p:val>
                                        </p:tav>
                                      </p:tavLst>
                                    </p:anim>
                                    <p:animEffect transition="in" filter="fade">
                                      <p:cBhvr>
                                        <p:cTn id="40" dur="500"/>
                                        <p:tgtEl>
                                          <p:spTgt spid="17"/>
                                        </p:tgtEl>
                                      </p:cBhvr>
                                    </p:animEffect>
                                  </p:childTnLst>
                                </p:cTn>
                              </p:par>
                              <p:par>
                                <p:cTn id="41" presetID="53" presetClass="entr" presetSubtype="16" fill="hold" grpId="0" nodeType="withEffect">
                                  <p:stCondLst>
                                    <p:cond delay="500"/>
                                  </p:stCondLst>
                                  <p:childTnLst>
                                    <p:set>
                                      <p:cBhvr>
                                        <p:cTn id="42" dur="1" fill="hold">
                                          <p:stCondLst>
                                            <p:cond delay="0"/>
                                          </p:stCondLst>
                                        </p:cTn>
                                        <p:tgtEl>
                                          <p:spTgt spid="36"/>
                                        </p:tgtEl>
                                        <p:attrNameLst>
                                          <p:attrName>style.visibility</p:attrName>
                                        </p:attrNameLst>
                                      </p:cBhvr>
                                      <p:to>
                                        <p:strVal val="visible"/>
                                      </p:to>
                                    </p:set>
                                    <p:anim calcmode="lin" valueType="num">
                                      <p:cBhvr>
                                        <p:cTn id="43" dur="500" fill="hold"/>
                                        <p:tgtEl>
                                          <p:spTgt spid="36"/>
                                        </p:tgtEl>
                                        <p:attrNameLst>
                                          <p:attrName>ppt_w</p:attrName>
                                        </p:attrNameLst>
                                      </p:cBhvr>
                                      <p:tavLst>
                                        <p:tav tm="0">
                                          <p:val>
                                            <p:fltVal val="0"/>
                                          </p:val>
                                        </p:tav>
                                        <p:tav tm="100000">
                                          <p:val>
                                            <p:strVal val="#ppt_w"/>
                                          </p:val>
                                        </p:tav>
                                      </p:tavLst>
                                    </p:anim>
                                    <p:anim calcmode="lin" valueType="num">
                                      <p:cBhvr>
                                        <p:cTn id="44" dur="500" fill="hold"/>
                                        <p:tgtEl>
                                          <p:spTgt spid="36"/>
                                        </p:tgtEl>
                                        <p:attrNameLst>
                                          <p:attrName>ppt_h</p:attrName>
                                        </p:attrNameLst>
                                      </p:cBhvr>
                                      <p:tavLst>
                                        <p:tav tm="0">
                                          <p:val>
                                            <p:fltVal val="0"/>
                                          </p:val>
                                        </p:tav>
                                        <p:tav tm="100000">
                                          <p:val>
                                            <p:strVal val="#ppt_h"/>
                                          </p:val>
                                        </p:tav>
                                      </p:tavLst>
                                    </p:anim>
                                    <p:animEffect transition="in" filter="fade">
                                      <p:cBhvr>
                                        <p:cTn id="45" dur="500"/>
                                        <p:tgtEl>
                                          <p:spTgt spid="36"/>
                                        </p:tgtEl>
                                      </p:cBhvr>
                                    </p:animEffect>
                                  </p:childTnLst>
                                </p:cTn>
                              </p:par>
                            </p:childTnLst>
                          </p:cTn>
                        </p:par>
                        <p:par>
                          <p:cTn id="46" fill="hold">
                            <p:stCondLst>
                              <p:cond delay="4000"/>
                            </p:stCondLst>
                            <p:childTnLst>
                              <p:par>
                                <p:cTn id="47" presetID="22" presetClass="entr" presetSubtype="4"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down)">
                                      <p:cBhvr>
                                        <p:cTn id="49" dur="500"/>
                                        <p:tgtEl>
                                          <p:spTgt spid="18"/>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grpId="0" nodeType="withEffect">
                                  <p:stCondLst>
                                    <p:cond delay="500"/>
                                  </p:stCondLst>
                                  <p:childTnLst>
                                    <p:set>
                                      <p:cBhvr>
                                        <p:cTn id="61" dur="1" fill="hold">
                                          <p:stCondLst>
                                            <p:cond delay="0"/>
                                          </p:stCondLst>
                                        </p:cTn>
                                        <p:tgtEl>
                                          <p:spTgt spid="43"/>
                                        </p:tgtEl>
                                        <p:attrNameLst>
                                          <p:attrName>style.visibility</p:attrName>
                                        </p:attrNameLst>
                                      </p:cBhvr>
                                      <p:to>
                                        <p:strVal val="visible"/>
                                      </p:to>
                                    </p:set>
                                    <p:anim calcmode="lin" valueType="num">
                                      <p:cBhvr>
                                        <p:cTn id="62" dur="500" fill="hold"/>
                                        <p:tgtEl>
                                          <p:spTgt spid="43"/>
                                        </p:tgtEl>
                                        <p:attrNameLst>
                                          <p:attrName>ppt_w</p:attrName>
                                        </p:attrNameLst>
                                      </p:cBhvr>
                                      <p:tavLst>
                                        <p:tav tm="0">
                                          <p:val>
                                            <p:fltVal val="0"/>
                                          </p:val>
                                        </p:tav>
                                        <p:tav tm="100000">
                                          <p:val>
                                            <p:strVal val="#ppt_w"/>
                                          </p:val>
                                        </p:tav>
                                      </p:tavLst>
                                    </p:anim>
                                    <p:anim calcmode="lin" valueType="num">
                                      <p:cBhvr>
                                        <p:cTn id="63" dur="500" fill="hold"/>
                                        <p:tgtEl>
                                          <p:spTgt spid="43"/>
                                        </p:tgtEl>
                                        <p:attrNameLst>
                                          <p:attrName>ppt_h</p:attrName>
                                        </p:attrNameLst>
                                      </p:cBhvr>
                                      <p:tavLst>
                                        <p:tav tm="0">
                                          <p:val>
                                            <p:fltVal val="0"/>
                                          </p:val>
                                        </p:tav>
                                        <p:tav tm="100000">
                                          <p:val>
                                            <p:strVal val="#ppt_h"/>
                                          </p:val>
                                        </p:tav>
                                      </p:tavLst>
                                    </p:anim>
                                    <p:animEffect transition="in" filter="fade">
                                      <p:cBhvr>
                                        <p:cTn id="64" dur="500"/>
                                        <p:tgtEl>
                                          <p:spTgt spid="43"/>
                                        </p:tgtEl>
                                      </p:cBhvr>
                                    </p:animEffect>
                                  </p:childTnLst>
                                </p:cTn>
                              </p:par>
                            </p:childTnLst>
                          </p:cTn>
                        </p:par>
                        <p:par>
                          <p:cTn id="65" fill="hold">
                            <p:stCondLst>
                              <p:cond delay="5000"/>
                            </p:stCondLst>
                            <p:childTnLst>
                              <p:par>
                                <p:cTn id="66" presetID="22" presetClass="entr" presetSubtype="8" fill="hold" nodeType="after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left)">
                                      <p:cBhvr>
                                        <p:cTn id="68" dur="500"/>
                                        <p:tgtEl>
                                          <p:spTgt spid="15"/>
                                        </p:tgtEl>
                                      </p:cBhvr>
                                    </p:animEffect>
                                  </p:childTnLst>
                                </p:cTn>
                              </p:par>
                              <p:par>
                                <p:cTn id="69" presetID="53" presetClass="entr" presetSubtype="16" fill="hold" grpId="0" nodeType="withEffect">
                                  <p:stCondLst>
                                    <p:cond delay="50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Effect transition="in" filter="fade">
                                      <p:cBhvr>
                                        <p:cTn id="73" dur="500"/>
                                        <p:tgtEl>
                                          <p:spTgt spid="22"/>
                                        </p:tgtEl>
                                      </p:cBhvr>
                                    </p:animEffect>
                                  </p:childTnLst>
                                </p:cTn>
                              </p:par>
                              <p:par>
                                <p:cTn id="74" presetID="53" presetClass="entr" presetSubtype="16" fill="hold" grpId="0" nodeType="withEffect">
                                  <p:stCondLst>
                                    <p:cond delay="500"/>
                                  </p:stCondLst>
                                  <p:childTnLst>
                                    <p:set>
                                      <p:cBhvr>
                                        <p:cTn id="75" dur="1" fill="hold">
                                          <p:stCondLst>
                                            <p:cond delay="0"/>
                                          </p:stCondLst>
                                        </p:cTn>
                                        <p:tgtEl>
                                          <p:spTgt spid="23"/>
                                        </p:tgtEl>
                                        <p:attrNameLst>
                                          <p:attrName>style.visibility</p:attrName>
                                        </p:attrNameLst>
                                      </p:cBhvr>
                                      <p:to>
                                        <p:strVal val="visible"/>
                                      </p:to>
                                    </p:set>
                                    <p:anim calcmode="lin" valueType="num">
                                      <p:cBhvr>
                                        <p:cTn id="76" dur="500" fill="hold"/>
                                        <p:tgtEl>
                                          <p:spTgt spid="23"/>
                                        </p:tgtEl>
                                        <p:attrNameLst>
                                          <p:attrName>ppt_w</p:attrName>
                                        </p:attrNameLst>
                                      </p:cBhvr>
                                      <p:tavLst>
                                        <p:tav tm="0">
                                          <p:val>
                                            <p:fltVal val="0"/>
                                          </p:val>
                                        </p:tav>
                                        <p:tav tm="100000">
                                          <p:val>
                                            <p:strVal val="#ppt_w"/>
                                          </p:val>
                                        </p:tav>
                                      </p:tavLst>
                                    </p:anim>
                                    <p:anim calcmode="lin" valueType="num">
                                      <p:cBhvr>
                                        <p:cTn id="77" dur="500" fill="hold"/>
                                        <p:tgtEl>
                                          <p:spTgt spid="23"/>
                                        </p:tgtEl>
                                        <p:attrNameLst>
                                          <p:attrName>ppt_h</p:attrName>
                                        </p:attrNameLst>
                                      </p:cBhvr>
                                      <p:tavLst>
                                        <p:tav tm="0">
                                          <p:val>
                                            <p:fltVal val="0"/>
                                          </p:val>
                                        </p:tav>
                                        <p:tav tm="100000">
                                          <p:val>
                                            <p:strVal val="#ppt_h"/>
                                          </p:val>
                                        </p:tav>
                                      </p:tavLst>
                                    </p:anim>
                                    <p:animEffect transition="in" filter="fade">
                                      <p:cBhvr>
                                        <p:cTn id="78" dur="500"/>
                                        <p:tgtEl>
                                          <p:spTgt spid="23"/>
                                        </p:tgtEl>
                                      </p:cBhvr>
                                    </p:animEffect>
                                  </p:childTnLst>
                                </p:cTn>
                              </p:par>
                              <p:par>
                                <p:cTn id="79" presetID="53" presetClass="entr" presetSubtype="16" fill="hold" grpId="0" nodeType="withEffect">
                                  <p:stCondLst>
                                    <p:cond delay="500"/>
                                  </p:stCondLst>
                                  <p:childTnLst>
                                    <p:set>
                                      <p:cBhvr>
                                        <p:cTn id="80" dur="1" fill="hold">
                                          <p:stCondLst>
                                            <p:cond delay="0"/>
                                          </p:stCondLst>
                                        </p:cTn>
                                        <p:tgtEl>
                                          <p:spTgt spid="39"/>
                                        </p:tgtEl>
                                        <p:attrNameLst>
                                          <p:attrName>style.visibility</p:attrName>
                                        </p:attrNameLst>
                                      </p:cBhvr>
                                      <p:to>
                                        <p:strVal val="visible"/>
                                      </p:to>
                                    </p:set>
                                    <p:anim calcmode="lin" valueType="num">
                                      <p:cBhvr>
                                        <p:cTn id="81" dur="500" fill="hold"/>
                                        <p:tgtEl>
                                          <p:spTgt spid="39"/>
                                        </p:tgtEl>
                                        <p:attrNameLst>
                                          <p:attrName>ppt_w</p:attrName>
                                        </p:attrNameLst>
                                      </p:cBhvr>
                                      <p:tavLst>
                                        <p:tav tm="0">
                                          <p:val>
                                            <p:fltVal val="0"/>
                                          </p:val>
                                        </p:tav>
                                        <p:tav tm="100000">
                                          <p:val>
                                            <p:strVal val="#ppt_w"/>
                                          </p:val>
                                        </p:tav>
                                      </p:tavLst>
                                    </p:anim>
                                    <p:anim calcmode="lin" valueType="num">
                                      <p:cBhvr>
                                        <p:cTn id="82" dur="500" fill="hold"/>
                                        <p:tgtEl>
                                          <p:spTgt spid="39"/>
                                        </p:tgtEl>
                                        <p:attrNameLst>
                                          <p:attrName>ppt_h</p:attrName>
                                        </p:attrNameLst>
                                      </p:cBhvr>
                                      <p:tavLst>
                                        <p:tav tm="0">
                                          <p:val>
                                            <p:fltVal val="0"/>
                                          </p:val>
                                        </p:tav>
                                        <p:tav tm="100000">
                                          <p:val>
                                            <p:strVal val="#ppt_h"/>
                                          </p:val>
                                        </p:tav>
                                      </p:tavLst>
                                    </p:anim>
                                    <p:animEffect transition="in" filter="fade">
                                      <p:cBhvr>
                                        <p:cTn id="83" dur="500"/>
                                        <p:tgtEl>
                                          <p:spTgt spid="39"/>
                                        </p:tgtEl>
                                      </p:cBhvr>
                                    </p:animEffect>
                                  </p:childTnLst>
                                </p:cTn>
                              </p:par>
                            </p:childTnLst>
                          </p:cTn>
                        </p:par>
                        <p:par>
                          <p:cTn id="84" fill="hold">
                            <p:stCondLst>
                              <p:cond delay="6000"/>
                            </p:stCondLst>
                            <p:childTnLst>
                              <p:par>
                                <p:cTn id="85" presetID="22" presetClass="entr" presetSubtype="8" fill="hold" nodeType="after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wipe(left)">
                                      <p:cBhvr>
                                        <p:cTn id="87" dur="500"/>
                                        <p:tgtEl>
                                          <p:spTgt spid="19"/>
                                        </p:tgtEl>
                                      </p:cBhvr>
                                    </p:animEffect>
                                  </p:childTnLst>
                                </p:cTn>
                              </p:par>
                              <p:par>
                                <p:cTn id="88" presetID="53" presetClass="entr" presetSubtype="16" fill="hold" grpId="0" nodeType="withEffect">
                                  <p:stCondLst>
                                    <p:cond delay="500"/>
                                  </p:stCondLst>
                                  <p:childTnLst>
                                    <p:set>
                                      <p:cBhvr>
                                        <p:cTn id="89" dur="1" fill="hold">
                                          <p:stCondLst>
                                            <p:cond delay="0"/>
                                          </p:stCondLst>
                                        </p:cTn>
                                        <p:tgtEl>
                                          <p:spTgt spid="24"/>
                                        </p:tgtEl>
                                        <p:attrNameLst>
                                          <p:attrName>style.visibility</p:attrName>
                                        </p:attrNameLst>
                                      </p:cBhvr>
                                      <p:to>
                                        <p:strVal val="visible"/>
                                      </p:to>
                                    </p:set>
                                    <p:anim calcmode="lin" valueType="num">
                                      <p:cBhvr>
                                        <p:cTn id="90" dur="500" fill="hold"/>
                                        <p:tgtEl>
                                          <p:spTgt spid="24"/>
                                        </p:tgtEl>
                                        <p:attrNameLst>
                                          <p:attrName>ppt_w</p:attrName>
                                        </p:attrNameLst>
                                      </p:cBhvr>
                                      <p:tavLst>
                                        <p:tav tm="0">
                                          <p:val>
                                            <p:fltVal val="0"/>
                                          </p:val>
                                        </p:tav>
                                        <p:tav tm="100000">
                                          <p:val>
                                            <p:strVal val="#ppt_w"/>
                                          </p:val>
                                        </p:tav>
                                      </p:tavLst>
                                    </p:anim>
                                    <p:anim calcmode="lin" valueType="num">
                                      <p:cBhvr>
                                        <p:cTn id="91" dur="500" fill="hold"/>
                                        <p:tgtEl>
                                          <p:spTgt spid="24"/>
                                        </p:tgtEl>
                                        <p:attrNameLst>
                                          <p:attrName>ppt_h</p:attrName>
                                        </p:attrNameLst>
                                      </p:cBhvr>
                                      <p:tavLst>
                                        <p:tav tm="0">
                                          <p:val>
                                            <p:fltVal val="0"/>
                                          </p:val>
                                        </p:tav>
                                        <p:tav tm="100000">
                                          <p:val>
                                            <p:strVal val="#ppt_h"/>
                                          </p:val>
                                        </p:tav>
                                      </p:tavLst>
                                    </p:anim>
                                    <p:animEffect transition="in" filter="fade">
                                      <p:cBhvr>
                                        <p:cTn id="92" dur="500"/>
                                        <p:tgtEl>
                                          <p:spTgt spid="24"/>
                                        </p:tgtEl>
                                      </p:cBhvr>
                                    </p:animEffect>
                                  </p:childTnLst>
                                </p:cTn>
                              </p:par>
                              <p:par>
                                <p:cTn id="93" presetID="53" presetClass="entr" presetSubtype="16" fill="hold" grpId="0" nodeType="withEffect">
                                  <p:stCondLst>
                                    <p:cond delay="500"/>
                                  </p:stCondLst>
                                  <p:childTnLst>
                                    <p:set>
                                      <p:cBhvr>
                                        <p:cTn id="94" dur="1" fill="hold">
                                          <p:stCondLst>
                                            <p:cond delay="0"/>
                                          </p:stCondLst>
                                        </p:cTn>
                                        <p:tgtEl>
                                          <p:spTgt spid="25"/>
                                        </p:tgtEl>
                                        <p:attrNameLst>
                                          <p:attrName>style.visibility</p:attrName>
                                        </p:attrNameLst>
                                      </p:cBhvr>
                                      <p:to>
                                        <p:strVal val="visible"/>
                                      </p:to>
                                    </p:set>
                                    <p:anim calcmode="lin" valueType="num">
                                      <p:cBhvr>
                                        <p:cTn id="95" dur="500" fill="hold"/>
                                        <p:tgtEl>
                                          <p:spTgt spid="25"/>
                                        </p:tgtEl>
                                        <p:attrNameLst>
                                          <p:attrName>ppt_w</p:attrName>
                                        </p:attrNameLst>
                                      </p:cBhvr>
                                      <p:tavLst>
                                        <p:tav tm="0">
                                          <p:val>
                                            <p:fltVal val="0"/>
                                          </p:val>
                                        </p:tav>
                                        <p:tav tm="100000">
                                          <p:val>
                                            <p:strVal val="#ppt_w"/>
                                          </p:val>
                                        </p:tav>
                                      </p:tavLst>
                                    </p:anim>
                                    <p:anim calcmode="lin" valueType="num">
                                      <p:cBhvr>
                                        <p:cTn id="96" dur="500" fill="hold"/>
                                        <p:tgtEl>
                                          <p:spTgt spid="25"/>
                                        </p:tgtEl>
                                        <p:attrNameLst>
                                          <p:attrName>ppt_h</p:attrName>
                                        </p:attrNameLst>
                                      </p:cBhvr>
                                      <p:tavLst>
                                        <p:tav tm="0">
                                          <p:val>
                                            <p:fltVal val="0"/>
                                          </p:val>
                                        </p:tav>
                                        <p:tav tm="100000">
                                          <p:val>
                                            <p:strVal val="#ppt_h"/>
                                          </p:val>
                                        </p:tav>
                                      </p:tavLst>
                                    </p:anim>
                                    <p:animEffect transition="in" filter="fade">
                                      <p:cBhvr>
                                        <p:cTn id="97" dur="500"/>
                                        <p:tgtEl>
                                          <p:spTgt spid="25"/>
                                        </p:tgtEl>
                                      </p:cBhvr>
                                    </p:animEffect>
                                  </p:childTnLst>
                                </p:cTn>
                              </p:par>
                              <p:par>
                                <p:cTn id="98" presetID="53" presetClass="entr" presetSubtype="16" fill="hold" grpId="0" nodeType="withEffect">
                                  <p:stCondLst>
                                    <p:cond delay="500"/>
                                  </p:stCondLst>
                                  <p:childTnLst>
                                    <p:set>
                                      <p:cBhvr>
                                        <p:cTn id="99" dur="1" fill="hold">
                                          <p:stCondLst>
                                            <p:cond delay="0"/>
                                          </p:stCondLst>
                                        </p:cTn>
                                        <p:tgtEl>
                                          <p:spTgt spid="41"/>
                                        </p:tgtEl>
                                        <p:attrNameLst>
                                          <p:attrName>style.visibility</p:attrName>
                                        </p:attrNameLst>
                                      </p:cBhvr>
                                      <p:to>
                                        <p:strVal val="visible"/>
                                      </p:to>
                                    </p:set>
                                    <p:anim calcmode="lin" valueType="num">
                                      <p:cBhvr>
                                        <p:cTn id="100" dur="500" fill="hold"/>
                                        <p:tgtEl>
                                          <p:spTgt spid="41"/>
                                        </p:tgtEl>
                                        <p:attrNameLst>
                                          <p:attrName>ppt_w</p:attrName>
                                        </p:attrNameLst>
                                      </p:cBhvr>
                                      <p:tavLst>
                                        <p:tav tm="0">
                                          <p:val>
                                            <p:fltVal val="0"/>
                                          </p:val>
                                        </p:tav>
                                        <p:tav tm="100000">
                                          <p:val>
                                            <p:strVal val="#ppt_w"/>
                                          </p:val>
                                        </p:tav>
                                      </p:tavLst>
                                    </p:anim>
                                    <p:anim calcmode="lin" valueType="num">
                                      <p:cBhvr>
                                        <p:cTn id="101" dur="500" fill="hold"/>
                                        <p:tgtEl>
                                          <p:spTgt spid="41"/>
                                        </p:tgtEl>
                                        <p:attrNameLst>
                                          <p:attrName>ppt_h</p:attrName>
                                        </p:attrNameLst>
                                      </p:cBhvr>
                                      <p:tavLst>
                                        <p:tav tm="0">
                                          <p:val>
                                            <p:fltVal val="0"/>
                                          </p:val>
                                        </p:tav>
                                        <p:tav tm="100000">
                                          <p:val>
                                            <p:strVal val="#ppt_h"/>
                                          </p:val>
                                        </p:tav>
                                      </p:tavLst>
                                    </p:anim>
                                    <p:animEffect transition="in" filter="fade">
                                      <p:cBhvr>
                                        <p:cTn id="102" dur="500"/>
                                        <p:tgtEl>
                                          <p:spTgt spid="41"/>
                                        </p:tgtEl>
                                      </p:cBhvr>
                                    </p:animEffect>
                                  </p:childTnLst>
                                </p:cTn>
                              </p:par>
                            </p:childTnLst>
                          </p:cTn>
                        </p:par>
                        <p:par>
                          <p:cTn id="103" fill="hold">
                            <p:stCondLst>
                              <p:cond delay="7000"/>
                            </p:stCondLst>
                            <p:childTnLst>
                              <p:par>
                                <p:cTn id="104" presetID="10" presetClass="entr" presetSubtype="0" fill="hold" grpId="0" nodeType="afterEffect">
                                  <p:stCondLst>
                                    <p:cond delay="0"/>
                                  </p:stCondLst>
                                  <p:childTnLst>
                                    <p:set>
                                      <p:cBhvr>
                                        <p:cTn id="105" dur="1" fill="hold">
                                          <p:stCondLst>
                                            <p:cond delay="0"/>
                                          </p:stCondLst>
                                        </p:cTn>
                                        <p:tgtEl>
                                          <p:spTgt spid="44"/>
                                        </p:tgtEl>
                                        <p:attrNameLst>
                                          <p:attrName>style.visibility</p:attrName>
                                        </p:attrNameLst>
                                      </p:cBhvr>
                                      <p:to>
                                        <p:strVal val="visible"/>
                                      </p:to>
                                    </p:set>
                                    <p:animEffect transition="in" filter="fade">
                                      <p:cBhvr>
                                        <p:cTn id="106" dur="1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20" grpId="0" animBg="1"/>
      <p:bldP spid="21" grpId="0"/>
      <p:bldP spid="22" grpId="0" animBg="1"/>
      <p:bldP spid="23" grpId="0"/>
      <p:bldP spid="24" grpId="0" animBg="1"/>
      <p:bldP spid="25" grpId="0"/>
      <p:bldP spid="26" grpId="0" animBg="1"/>
      <p:bldP spid="26" grpId="1" animBg="1"/>
      <p:bldP spid="33" grpId="0" animBg="1"/>
      <p:bldP spid="34" grpId="0"/>
      <p:bldP spid="36" grpId="0"/>
      <p:bldP spid="39" grpId="0"/>
      <p:bldP spid="41" grpId="0"/>
      <p:bldP spid="43" grpId="0"/>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a:t>
            </a:r>
            <a:r>
              <a:rPr lang="zh-CN" altLang="en-US" dirty="0">
                <a:latin typeface="方正兰亭超细黑简体" panose="02000000000000000000" pitchFamily="2" charset="-122"/>
                <a:ea typeface="方正兰亭超细黑简体" panose="02000000000000000000" pitchFamily="2" charset="-122"/>
              </a:rPr>
              <a:t>５</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623248"/>
          </a:xfrm>
          <a:prstGeom prst="rect">
            <a:avLst/>
          </a:prstGeom>
          <a:noFill/>
        </p:spPr>
        <p:txBody>
          <a:bodyPr wrap="square" lIns="68580" tIns="34290" rIns="68580" bIns="34290" rtlCol="0">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数字识别具体步骤</a:t>
            </a:r>
          </a:p>
        </p:txBody>
      </p:sp>
      <p:sp>
        <p:nvSpPr>
          <p:cNvPr id="46" name="TextBox 45"/>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
        <p:nvSpPr>
          <p:cNvPr id="3" name="文本框 2">
            <a:extLst>
              <a:ext uri="{FF2B5EF4-FFF2-40B4-BE49-F238E27FC236}">
                <a16:creationId xmlns:a16="http://schemas.microsoft.com/office/drawing/2014/main" id="{33A48D12-0B41-4A69-B468-99173A08503B}"/>
              </a:ext>
            </a:extLst>
          </p:cNvPr>
          <p:cNvSpPr txBox="1"/>
          <p:nvPr/>
        </p:nvSpPr>
        <p:spPr>
          <a:xfrm>
            <a:off x="2209155" y="1556792"/>
            <a:ext cx="6984776" cy="1077218"/>
          </a:xfrm>
          <a:prstGeom prst="rect">
            <a:avLst/>
          </a:prstGeom>
          <a:noFill/>
        </p:spPr>
        <p:txBody>
          <a:bodyPr wrap="square" rtlCol="0">
            <a:spAutoFit/>
          </a:bodyPr>
          <a:lstStyle/>
          <a:p>
            <a:r>
              <a:rPr lang="zh-CN" altLang="en-US" sz="3200" dirty="0">
                <a:solidFill>
                  <a:schemeClr val="tx2"/>
                </a:solidFill>
              </a:rPr>
              <a:t>步骤</a:t>
            </a:r>
            <a:r>
              <a:rPr lang="en-US" altLang="zh-CN" sz="3200" dirty="0">
                <a:solidFill>
                  <a:schemeClr val="tx2"/>
                </a:solidFill>
              </a:rPr>
              <a:t>1</a:t>
            </a:r>
            <a:r>
              <a:rPr lang="zh-CN" altLang="en-US" sz="3200" dirty="0">
                <a:solidFill>
                  <a:schemeClr val="tx2"/>
                </a:solidFill>
              </a:rPr>
              <a:t>：</a:t>
            </a:r>
            <a:r>
              <a:rPr lang="zh-CN" altLang="zh-CN" sz="3200" dirty="0">
                <a:solidFill>
                  <a:schemeClr val="tx2"/>
                </a:solidFill>
              </a:rPr>
              <a:t>爬取书写数字网站的不同字体的手写数字生成手写数字训练集</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a:t>
            </a:r>
            <a:r>
              <a:rPr lang="zh-CN" altLang="en-US" dirty="0">
                <a:latin typeface="方正兰亭超细黑简体" panose="02000000000000000000" pitchFamily="2" charset="-122"/>
                <a:ea typeface="方正兰亭超细黑简体" panose="02000000000000000000" pitchFamily="2" charset="-122"/>
              </a:rPr>
              <a:t>５</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623248"/>
          </a:xfrm>
          <a:prstGeom prst="rect">
            <a:avLst/>
          </a:prstGeom>
          <a:noFill/>
        </p:spPr>
        <p:txBody>
          <a:bodyPr wrap="square" lIns="68580" tIns="34290" rIns="68580" bIns="34290" rtlCol="0">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数字识别具体步骤</a:t>
            </a:r>
          </a:p>
        </p:txBody>
      </p:sp>
      <p:sp>
        <p:nvSpPr>
          <p:cNvPr id="46" name="TextBox 45"/>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
        <p:nvSpPr>
          <p:cNvPr id="3" name="文本框 2">
            <a:extLst>
              <a:ext uri="{FF2B5EF4-FFF2-40B4-BE49-F238E27FC236}">
                <a16:creationId xmlns:a16="http://schemas.microsoft.com/office/drawing/2014/main" id="{33A48D12-0B41-4A69-B468-99173A08503B}"/>
              </a:ext>
            </a:extLst>
          </p:cNvPr>
          <p:cNvSpPr txBox="1"/>
          <p:nvPr/>
        </p:nvSpPr>
        <p:spPr>
          <a:xfrm>
            <a:off x="2209155" y="1556792"/>
            <a:ext cx="6984776" cy="584775"/>
          </a:xfrm>
          <a:prstGeom prst="rect">
            <a:avLst/>
          </a:prstGeom>
          <a:noFill/>
        </p:spPr>
        <p:txBody>
          <a:bodyPr wrap="square" rtlCol="0">
            <a:spAutoFit/>
          </a:bodyPr>
          <a:lstStyle/>
          <a:p>
            <a:r>
              <a:rPr lang="zh-CN" altLang="en-US" sz="3200" dirty="0">
                <a:solidFill>
                  <a:srgbClr val="FF6D67"/>
                </a:solidFill>
              </a:rPr>
              <a:t>粘贴训练集的图片</a:t>
            </a:r>
            <a:endParaRPr lang="zh-CN" altLang="zh-CN" sz="3200" dirty="0">
              <a:solidFill>
                <a:srgbClr val="FF6D67"/>
              </a:solidFill>
            </a:endParaRPr>
          </a:p>
        </p:txBody>
      </p:sp>
    </p:spTree>
    <p:extLst>
      <p:ext uri="{BB962C8B-B14F-4D97-AF65-F5344CB8AC3E}">
        <p14:creationId xmlns:p14="http://schemas.microsoft.com/office/powerpoint/2010/main" val="24152012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a:t>
            </a:r>
            <a:r>
              <a:rPr lang="zh-CN" altLang="en-US" dirty="0">
                <a:latin typeface="方正兰亭超细黑简体" panose="02000000000000000000" pitchFamily="2" charset="-122"/>
                <a:ea typeface="方正兰亭超细黑简体" panose="02000000000000000000" pitchFamily="2" charset="-122"/>
              </a:rPr>
              <a:t>５</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623248"/>
          </a:xfrm>
          <a:prstGeom prst="rect">
            <a:avLst/>
          </a:prstGeom>
          <a:noFill/>
        </p:spPr>
        <p:txBody>
          <a:bodyPr wrap="square" lIns="68580" tIns="34290" rIns="68580" bIns="34290" rtlCol="0">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数字识别具体步骤</a:t>
            </a:r>
          </a:p>
        </p:txBody>
      </p:sp>
      <p:sp>
        <p:nvSpPr>
          <p:cNvPr id="46" name="TextBox 45"/>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
        <p:nvSpPr>
          <p:cNvPr id="23" name="文本框 22">
            <a:extLst>
              <a:ext uri="{FF2B5EF4-FFF2-40B4-BE49-F238E27FC236}">
                <a16:creationId xmlns:a16="http://schemas.microsoft.com/office/drawing/2014/main" id="{3B84B248-D8EF-4702-BE6E-09D21954A7F1}"/>
              </a:ext>
            </a:extLst>
          </p:cNvPr>
          <p:cNvSpPr txBox="1"/>
          <p:nvPr/>
        </p:nvSpPr>
        <p:spPr>
          <a:xfrm>
            <a:off x="2209155" y="1556792"/>
            <a:ext cx="7272808" cy="2554545"/>
          </a:xfrm>
          <a:prstGeom prst="rect">
            <a:avLst/>
          </a:prstGeom>
          <a:noFill/>
        </p:spPr>
        <p:txBody>
          <a:bodyPr wrap="square" rtlCol="0">
            <a:spAutoFit/>
          </a:bodyPr>
          <a:lstStyle/>
          <a:p>
            <a:r>
              <a:rPr lang="zh-CN" altLang="en-US" sz="2000" dirty="0">
                <a:solidFill>
                  <a:srgbClr val="2F5EB0"/>
                </a:solidFill>
              </a:rPr>
              <a:t>步骤</a:t>
            </a:r>
            <a:r>
              <a:rPr lang="en-US" altLang="zh-CN" sz="2000" dirty="0">
                <a:solidFill>
                  <a:srgbClr val="2F5EB0"/>
                </a:solidFill>
              </a:rPr>
              <a:t>2</a:t>
            </a:r>
            <a:r>
              <a:rPr lang="zh-CN" altLang="en-US" sz="2000" dirty="0">
                <a:solidFill>
                  <a:srgbClr val="2F5EB0"/>
                </a:solidFill>
              </a:rPr>
              <a:t>：构建</a:t>
            </a:r>
            <a:r>
              <a:rPr lang="en-US" altLang="zh-CN" sz="2000" dirty="0" err="1">
                <a:solidFill>
                  <a:srgbClr val="2F5EB0"/>
                </a:solidFill>
              </a:rPr>
              <a:t>softmax</a:t>
            </a:r>
            <a:r>
              <a:rPr lang="zh-CN" altLang="en-US" sz="2000" dirty="0">
                <a:solidFill>
                  <a:srgbClr val="2F5EB0"/>
                </a:solidFill>
              </a:rPr>
              <a:t>函数，在</a:t>
            </a:r>
            <a:r>
              <a:rPr lang="en-US" altLang="zh-CN" sz="2000" dirty="0">
                <a:solidFill>
                  <a:srgbClr val="2F5EB0"/>
                </a:solidFill>
              </a:rPr>
              <a:t>n</a:t>
            </a:r>
            <a:r>
              <a:rPr lang="zh-CN" altLang="en-US" sz="2000" dirty="0">
                <a:solidFill>
                  <a:srgbClr val="2F5EB0"/>
                </a:solidFill>
              </a:rPr>
              <a:t>分类中，模型会有</a:t>
            </a:r>
            <a:r>
              <a:rPr lang="en-US" altLang="zh-CN" sz="2000" dirty="0">
                <a:solidFill>
                  <a:srgbClr val="2F5EB0"/>
                </a:solidFill>
              </a:rPr>
              <a:t>n</a:t>
            </a:r>
            <a:r>
              <a:rPr lang="zh-CN" altLang="en-US" sz="2000" dirty="0">
                <a:solidFill>
                  <a:srgbClr val="2F5EB0"/>
                </a:solidFill>
              </a:rPr>
              <a:t>个输出，即</a:t>
            </a:r>
            <a:r>
              <a:rPr lang="en-US" altLang="zh-CN" sz="2000" dirty="0">
                <a:solidFill>
                  <a:srgbClr val="2F5EB0"/>
                </a:solidFill>
              </a:rPr>
              <a:t>y1</a:t>
            </a:r>
            <a:r>
              <a:rPr lang="zh-CN" altLang="en-US" sz="2000" dirty="0">
                <a:solidFill>
                  <a:srgbClr val="2F5EB0"/>
                </a:solidFill>
              </a:rPr>
              <a:t>，</a:t>
            </a:r>
            <a:r>
              <a:rPr lang="en-US" altLang="zh-CN" sz="2000" dirty="0">
                <a:solidFill>
                  <a:srgbClr val="2F5EB0"/>
                </a:solidFill>
              </a:rPr>
              <a:t>y2</a:t>
            </a:r>
            <a:r>
              <a:rPr lang="zh-CN" altLang="en-US" sz="2000" dirty="0">
                <a:solidFill>
                  <a:srgbClr val="2F5EB0"/>
                </a:solidFill>
              </a:rPr>
              <a:t>，</a:t>
            </a:r>
            <a:r>
              <a:rPr lang="en-US" altLang="zh-CN" sz="2000" dirty="0">
                <a:solidFill>
                  <a:srgbClr val="2F5EB0"/>
                </a:solidFill>
              </a:rPr>
              <a:t>…</a:t>
            </a:r>
            <a:r>
              <a:rPr lang="en-US" altLang="zh-CN" sz="2000" dirty="0" err="1">
                <a:solidFill>
                  <a:srgbClr val="2F5EB0"/>
                </a:solidFill>
              </a:rPr>
              <a:t>yn</a:t>
            </a:r>
            <a:r>
              <a:rPr lang="en-US" altLang="zh-CN" sz="2000" dirty="0">
                <a:solidFill>
                  <a:srgbClr val="2F5EB0"/>
                </a:solidFill>
              </a:rPr>
              <a:t>,</a:t>
            </a:r>
            <a:r>
              <a:rPr lang="zh-CN" altLang="en-US" sz="2000" dirty="0">
                <a:solidFill>
                  <a:srgbClr val="2F5EB0"/>
                </a:solidFill>
              </a:rPr>
              <a:t>其中</a:t>
            </a:r>
            <a:r>
              <a:rPr lang="en-US" altLang="zh-CN" sz="2000" dirty="0" err="1">
                <a:solidFill>
                  <a:srgbClr val="2F5EB0"/>
                </a:solidFill>
              </a:rPr>
              <a:t>yi</a:t>
            </a:r>
            <a:r>
              <a:rPr lang="zh-CN" altLang="en-US" sz="2000" dirty="0">
                <a:solidFill>
                  <a:srgbClr val="2F5EB0"/>
                </a:solidFill>
              </a:rPr>
              <a:t>表示第</a:t>
            </a:r>
            <a:r>
              <a:rPr lang="en-US" altLang="zh-CN" sz="2000" dirty="0" err="1">
                <a:solidFill>
                  <a:srgbClr val="2F5EB0"/>
                </a:solidFill>
              </a:rPr>
              <a:t>i</a:t>
            </a:r>
            <a:r>
              <a:rPr lang="zh-CN" altLang="en-US" sz="2000" dirty="0">
                <a:solidFill>
                  <a:srgbClr val="2F5EB0"/>
                </a:solidFill>
              </a:rPr>
              <a:t>种情况出现的可能性大小。其中</a:t>
            </a:r>
            <a:r>
              <a:rPr lang="en-US" altLang="zh-CN" sz="2000" dirty="0" err="1">
                <a:solidFill>
                  <a:srgbClr val="2F5EB0"/>
                </a:solidFill>
              </a:rPr>
              <a:t>softmax</a:t>
            </a:r>
            <a:r>
              <a:rPr lang="en-US" altLang="zh-CN" sz="2000" dirty="0">
                <a:solidFill>
                  <a:srgbClr val="2F5EB0"/>
                </a:solidFill>
              </a:rPr>
              <a:t>( )= </a:t>
            </a:r>
            <a:r>
              <a:rPr lang="zh-CN" altLang="en-US" sz="2000" dirty="0">
                <a:solidFill>
                  <a:srgbClr val="2F5EB0"/>
                </a:solidFill>
              </a:rPr>
              <a:t>。将</a:t>
            </a:r>
            <a:r>
              <a:rPr lang="en-US" altLang="zh-CN" sz="2000" dirty="0">
                <a:solidFill>
                  <a:srgbClr val="2F5EB0"/>
                </a:solidFill>
              </a:rPr>
              <a:t>CNN</a:t>
            </a:r>
            <a:r>
              <a:rPr lang="zh-CN" altLang="en-US" sz="2000" dirty="0">
                <a:solidFill>
                  <a:srgbClr val="2F5EB0"/>
                </a:solidFill>
              </a:rPr>
              <a:t>卷积神经网络的输出经过</a:t>
            </a:r>
            <a:r>
              <a:rPr lang="en-US" altLang="zh-CN" sz="2000" dirty="0" err="1">
                <a:solidFill>
                  <a:srgbClr val="2F5EB0"/>
                </a:solidFill>
              </a:rPr>
              <a:t>softmax</a:t>
            </a:r>
            <a:r>
              <a:rPr lang="zh-CN" altLang="en-US" sz="2000" dirty="0">
                <a:solidFill>
                  <a:srgbClr val="2F5EB0"/>
                </a:solidFill>
              </a:rPr>
              <a:t>函数得到概率分布的分类结果。在模型中将输出的分类概率分布于标准答案对比，求出交叉熵，得出损失函数，通过如下函数实现：</a:t>
            </a:r>
          </a:p>
          <a:p>
            <a:r>
              <a:rPr lang="en-US" altLang="zh-CN" sz="2000" dirty="0" err="1">
                <a:solidFill>
                  <a:srgbClr val="2F5EB0"/>
                </a:solidFill>
              </a:rPr>
              <a:t>ce</a:t>
            </a:r>
            <a:r>
              <a:rPr lang="en-US" altLang="zh-CN" sz="2000" dirty="0">
                <a:solidFill>
                  <a:srgbClr val="2F5EB0"/>
                </a:solidFill>
              </a:rPr>
              <a:t>=</a:t>
            </a:r>
            <a:r>
              <a:rPr lang="en-US" altLang="zh-CN" sz="2000" dirty="0" err="1">
                <a:solidFill>
                  <a:srgbClr val="2F5EB0"/>
                </a:solidFill>
              </a:rPr>
              <a:t>tf.nn.sparse_softmax_cross_entropy_with_logits</a:t>
            </a:r>
            <a:r>
              <a:rPr lang="en-US" altLang="zh-CN" sz="2000" dirty="0">
                <a:solidFill>
                  <a:srgbClr val="2F5EB0"/>
                </a:solidFill>
              </a:rPr>
              <a:t>(logits=y, labels=</a:t>
            </a:r>
            <a:r>
              <a:rPr lang="en-US" altLang="zh-CN" sz="2000" dirty="0" err="1">
                <a:solidFill>
                  <a:srgbClr val="2F5EB0"/>
                </a:solidFill>
              </a:rPr>
              <a:t>tf.argmax</a:t>
            </a:r>
            <a:r>
              <a:rPr lang="en-US" altLang="zh-CN" sz="2000" dirty="0">
                <a:solidFill>
                  <a:srgbClr val="2F5EB0"/>
                </a:solidFill>
              </a:rPr>
              <a:t>(y_, 1))</a:t>
            </a:r>
          </a:p>
          <a:p>
            <a:r>
              <a:rPr lang="en-US" altLang="zh-CN" sz="2000" dirty="0" err="1">
                <a:solidFill>
                  <a:srgbClr val="2F5EB0"/>
                </a:solidFill>
              </a:rPr>
              <a:t>cem</a:t>
            </a:r>
            <a:r>
              <a:rPr lang="en-US" altLang="zh-CN" sz="2000" dirty="0">
                <a:solidFill>
                  <a:srgbClr val="2F5EB0"/>
                </a:solidFill>
              </a:rPr>
              <a:t> = </a:t>
            </a:r>
            <a:r>
              <a:rPr lang="en-US" altLang="zh-CN" sz="2000" dirty="0" err="1">
                <a:solidFill>
                  <a:srgbClr val="2F5EB0"/>
                </a:solidFill>
              </a:rPr>
              <a:t>tf.reduce_mean</a:t>
            </a:r>
            <a:r>
              <a:rPr lang="en-US" altLang="zh-CN" sz="2000" dirty="0">
                <a:solidFill>
                  <a:srgbClr val="2F5EB0"/>
                </a:solidFill>
              </a:rPr>
              <a:t>(</a:t>
            </a:r>
            <a:r>
              <a:rPr lang="en-US" altLang="zh-CN" sz="2000" dirty="0" err="1">
                <a:solidFill>
                  <a:srgbClr val="2F5EB0"/>
                </a:solidFill>
              </a:rPr>
              <a:t>ce</a:t>
            </a:r>
            <a:r>
              <a:rPr lang="en-US" altLang="zh-CN" sz="2000" dirty="0">
                <a:solidFill>
                  <a:srgbClr val="2F5EB0"/>
                </a:solidFill>
              </a:rPr>
              <a:t>)</a:t>
            </a:r>
          </a:p>
        </p:txBody>
      </p:sp>
    </p:spTree>
    <p:extLst>
      <p:ext uri="{BB962C8B-B14F-4D97-AF65-F5344CB8AC3E}">
        <p14:creationId xmlns:p14="http://schemas.microsoft.com/office/powerpoint/2010/main" val="38297160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a:t>
            </a:r>
            <a:r>
              <a:rPr lang="zh-CN" altLang="en-US" dirty="0">
                <a:latin typeface="方正兰亭超细黑简体" panose="02000000000000000000" pitchFamily="2" charset="-122"/>
                <a:ea typeface="方正兰亭超细黑简体" panose="02000000000000000000" pitchFamily="2" charset="-122"/>
              </a:rPr>
              <a:t>５</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623248"/>
          </a:xfrm>
          <a:prstGeom prst="rect">
            <a:avLst/>
          </a:prstGeom>
          <a:noFill/>
        </p:spPr>
        <p:txBody>
          <a:bodyPr wrap="square" lIns="68580" tIns="34290" rIns="68580" bIns="34290" rtlCol="0">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数字识别具体步骤</a:t>
            </a:r>
          </a:p>
        </p:txBody>
      </p:sp>
      <p:sp>
        <p:nvSpPr>
          <p:cNvPr id="46" name="TextBox 45"/>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
        <p:nvSpPr>
          <p:cNvPr id="3" name="文本框 2">
            <a:extLst>
              <a:ext uri="{FF2B5EF4-FFF2-40B4-BE49-F238E27FC236}">
                <a16:creationId xmlns:a16="http://schemas.microsoft.com/office/drawing/2014/main" id="{33A48D12-0B41-4A69-B468-99173A08503B}"/>
              </a:ext>
            </a:extLst>
          </p:cNvPr>
          <p:cNvSpPr txBox="1"/>
          <p:nvPr/>
        </p:nvSpPr>
        <p:spPr>
          <a:xfrm>
            <a:off x="2209155" y="1556792"/>
            <a:ext cx="6984776" cy="2739211"/>
          </a:xfrm>
          <a:prstGeom prst="rect">
            <a:avLst/>
          </a:prstGeom>
          <a:noFill/>
        </p:spPr>
        <p:txBody>
          <a:bodyPr wrap="square" rtlCol="0">
            <a:spAutoFit/>
          </a:bodyPr>
          <a:lstStyle/>
          <a:p>
            <a:r>
              <a:rPr lang="zh-CN" altLang="en-US" dirty="0">
                <a:solidFill>
                  <a:srgbClr val="2F5EB0"/>
                </a:solidFill>
              </a:rPr>
              <a:t>步骤</a:t>
            </a:r>
            <a:r>
              <a:rPr lang="en-US" altLang="zh-CN" dirty="0">
                <a:solidFill>
                  <a:srgbClr val="2F5EB0"/>
                </a:solidFill>
              </a:rPr>
              <a:t>3</a:t>
            </a:r>
            <a:r>
              <a:rPr lang="zh-CN" altLang="en-US" dirty="0">
                <a:solidFill>
                  <a:srgbClr val="2F5EB0"/>
                </a:solidFill>
              </a:rPr>
              <a:t>：</a:t>
            </a:r>
            <a:r>
              <a:rPr lang="zh-CN" altLang="zh-CN" sz="2000" dirty="0">
                <a:solidFill>
                  <a:srgbClr val="2F5EB0"/>
                </a:solidFill>
              </a:rPr>
              <a:t>进行卷积，卷积核为</a:t>
            </a:r>
            <a:r>
              <a:rPr lang="en-US" altLang="zh-CN" sz="2000" dirty="0">
                <a:solidFill>
                  <a:srgbClr val="2F5EB0"/>
                </a:solidFill>
              </a:rPr>
              <a:t>5*5*1</a:t>
            </a:r>
            <a:r>
              <a:rPr lang="zh-CN" altLang="zh-CN" sz="2000" dirty="0">
                <a:solidFill>
                  <a:srgbClr val="2F5EB0"/>
                </a:solidFill>
              </a:rPr>
              <a:t>，个数为</a:t>
            </a:r>
            <a:r>
              <a:rPr lang="en-US" altLang="zh-CN" sz="2000" dirty="0">
                <a:solidFill>
                  <a:srgbClr val="2F5EB0"/>
                </a:solidFill>
              </a:rPr>
              <a:t>32</a:t>
            </a:r>
            <a:r>
              <a:rPr lang="zh-CN" altLang="zh-CN" sz="2000" dirty="0">
                <a:solidFill>
                  <a:srgbClr val="2F5EB0"/>
                </a:solidFill>
              </a:rPr>
              <a:t>，步长为</a:t>
            </a:r>
            <a:r>
              <a:rPr lang="en-US" altLang="zh-CN" sz="2000" dirty="0">
                <a:solidFill>
                  <a:srgbClr val="2F5EB0"/>
                </a:solidFill>
              </a:rPr>
              <a:t>1</a:t>
            </a:r>
            <a:r>
              <a:rPr lang="zh-CN" altLang="zh-CN" sz="2000" dirty="0">
                <a:solidFill>
                  <a:srgbClr val="2F5EB0"/>
                </a:solidFill>
              </a:rPr>
              <a:t>，全零填充，此时</a:t>
            </a:r>
            <a:r>
              <a:rPr lang="en-US" altLang="zh-CN" sz="2000" dirty="0">
                <a:solidFill>
                  <a:srgbClr val="2F5EB0"/>
                </a:solidFill>
              </a:rPr>
              <a:t>padding=SAME </a:t>
            </a:r>
            <a:r>
              <a:rPr lang="zh-CN" altLang="zh-CN" sz="2000" dirty="0">
                <a:solidFill>
                  <a:srgbClr val="2F5EB0"/>
                </a:solidFill>
              </a:rPr>
              <a:t>入长</a:t>
            </a:r>
            <a:r>
              <a:rPr lang="en-US" altLang="zh-CN" sz="2000" dirty="0">
                <a:solidFill>
                  <a:srgbClr val="2F5EB0"/>
                </a:solidFill>
              </a:rPr>
              <a:t>/</a:t>
            </a:r>
            <a:r>
              <a:rPr lang="zh-CN" altLang="zh-CN" sz="2000" dirty="0">
                <a:solidFill>
                  <a:srgbClr val="2F5EB0"/>
                </a:solidFill>
              </a:rPr>
              <a:t>步长（向上取整），此时</a:t>
            </a:r>
            <a:r>
              <a:rPr lang="en-US" altLang="zh-CN" sz="2000" dirty="0" err="1">
                <a:solidFill>
                  <a:srgbClr val="2F5EB0"/>
                </a:solidFill>
              </a:rPr>
              <a:t>tensflow</a:t>
            </a:r>
            <a:r>
              <a:rPr lang="zh-CN" altLang="zh-CN" sz="2000" dirty="0">
                <a:solidFill>
                  <a:srgbClr val="2F5EB0"/>
                </a:solidFill>
              </a:rPr>
              <a:t>使用的卷积的函数为</a:t>
            </a:r>
            <a:r>
              <a:rPr lang="en-US" altLang="zh-CN" sz="2000" dirty="0">
                <a:solidFill>
                  <a:srgbClr val="2F5EB0"/>
                </a:solidFill>
              </a:rPr>
              <a:t>tf.nn.conv2d</a:t>
            </a:r>
            <a:r>
              <a:rPr lang="zh-CN" altLang="zh-CN" sz="2000" dirty="0">
                <a:solidFill>
                  <a:srgbClr val="2F5EB0"/>
                </a:solidFill>
              </a:rPr>
              <a:t>，</a:t>
            </a:r>
            <a:r>
              <a:rPr lang="en-US" altLang="zh-CN" sz="2000" dirty="0">
                <a:solidFill>
                  <a:srgbClr val="2F5EB0"/>
                </a:solidFill>
              </a:rPr>
              <a:t>padding</a:t>
            </a:r>
            <a:r>
              <a:rPr lang="zh-CN" altLang="zh-CN" sz="2000" dirty="0">
                <a:solidFill>
                  <a:srgbClr val="2F5EB0"/>
                </a:solidFill>
              </a:rPr>
              <a:t>选择为</a:t>
            </a:r>
            <a:r>
              <a:rPr lang="en-US" altLang="zh-CN" sz="2000" dirty="0">
                <a:solidFill>
                  <a:srgbClr val="2F5EB0"/>
                </a:solidFill>
              </a:rPr>
              <a:t>SAME</a:t>
            </a:r>
            <a:r>
              <a:rPr lang="zh-CN" altLang="zh-CN" sz="2000" dirty="0">
                <a:solidFill>
                  <a:srgbClr val="2F5EB0"/>
                </a:solidFill>
              </a:rPr>
              <a:t>，具体为</a:t>
            </a:r>
            <a:r>
              <a:rPr lang="en-US" altLang="zh-CN" sz="2000" dirty="0">
                <a:solidFill>
                  <a:srgbClr val="2F5EB0"/>
                </a:solidFill>
              </a:rPr>
              <a:t>tf.nn.conv2d(x, w, strides=[1, 1, 1, 1], padding='SAME')</a:t>
            </a:r>
            <a:r>
              <a:rPr lang="zh-CN" altLang="zh-CN" sz="2000" dirty="0">
                <a:solidFill>
                  <a:srgbClr val="2F5EB0"/>
                </a:solidFill>
              </a:rPr>
              <a:t>，从而保证输出为</a:t>
            </a:r>
            <a:r>
              <a:rPr lang="en-US" altLang="zh-CN" sz="2000" dirty="0">
                <a:solidFill>
                  <a:srgbClr val="2F5EB0"/>
                </a:solidFill>
              </a:rPr>
              <a:t>5</a:t>
            </a:r>
            <a:r>
              <a:rPr lang="zh-CN" altLang="zh-CN" sz="2000" dirty="0">
                <a:solidFill>
                  <a:srgbClr val="2F5EB0"/>
                </a:solidFill>
              </a:rPr>
              <a:t>×</a:t>
            </a:r>
            <a:r>
              <a:rPr lang="en-US" altLang="zh-CN" sz="2000" dirty="0">
                <a:solidFill>
                  <a:srgbClr val="2F5EB0"/>
                </a:solidFill>
              </a:rPr>
              <a:t>5</a:t>
            </a:r>
            <a:r>
              <a:rPr lang="zh-CN" altLang="zh-CN" sz="2000" dirty="0">
                <a:solidFill>
                  <a:srgbClr val="2F5EB0"/>
                </a:solidFill>
              </a:rPr>
              <a:t>分辨率，通过</a:t>
            </a:r>
            <a:r>
              <a:rPr lang="en-US" altLang="zh-CN" sz="2000" dirty="0" err="1">
                <a:solidFill>
                  <a:srgbClr val="2F5EB0"/>
                </a:solidFill>
              </a:rPr>
              <a:t>tf.nn.bias_add</a:t>
            </a:r>
            <a:r>
              <a:rPr lang="en-US" altLang="zh-CN" sz="2000" dirty="0">
                <a:solidFill>
                  <a:srgbClr val="2F5EB0"/>
                </a:solidFill>
              </a:rPr>
              <a:t>()</a:t>
            </a:r>
            <a:r>
              <a:rPr lang="zh-CN" altLang="zh-CN" sz="2000" dirty="0">
                <a:solidFill>
                  <a:srgbClr val="2F5EB0"/>
                </a:solidFill>
              </a:rPr>
              <a:t>对卷积后的输出添加偏置，并通过</a:t>
            </a:r>
            <a:r>
              <a:rPr lang="en-US" altLang="zh-CN" sz="2000" dirty="0" err="1">
                <a:solidFill>
                  <a:srgbClr val="2F5EB0"/>
                </a:solidFill>
              </a:rPr>
              <a:t>tf.nn.relu</a:t>
            </a:r>
            <a:r>
              <a:rPr lang="en-US" altLang="zh-CN" sz="2000" dirty="0">
                <a:solidFill>
                  <a:srgbClr val="2F5EB0"/>
                </a:solidFill>
              </a:rPr>
              <a:t>()</a:t>
            </a:r>
            <a:r>
              <a:rPr lang="zh-CN" altLang="zh-CN" sz="2000" dirty="0">
                <a:solidFill>
                  <a:srgbClr val="2F5EB0"/>
                </a:solidFill>
              </a:rPr>
              <a:t>完成非线性激活</a:t>
            </a:r>
          </a:p>
          <a:p>
            <a:endParaRPr lang="zh-CN" altLang="zh-CN" sz="3200" dirty="0">
              <a:solidFill>
                <a:schemeClr val="tx2"/>
              </a:solidFill>
            </a:endParaRPr>
          </a:p>
        </p:txBody>
      </p:sp>
    </p:spTree>
    <p:extLst>
      <p:ext uri="{BB962C8B-B14F-4D97-AF65-F5344CB8AC3E}">
        <p14:creationId xmlns:p14="http://schemas.microsoft.com/office/powerpoint/2010/main" val="42810368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a:t>
            </a:r>
            <a:r>
              <a:rPr lang="zh-CN" altLang="en-US" dirty="0">
                <a:latin typeface="方正兰亭超细黑简体" panose="02000000000000000000" pitchFamily="2" charset="-122"/>
                <a:ea typeface="方正兰亭超细黑简体" panose="02000000000000000000" pitchFamily="2" charset="-122"/>
              </a:rPr>
              <a:t>５</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623248"/>
          </a:xfrm>
          <a:prstGeom prst="rect">
            <a:avLst/>
          </a:prstGeom>
          <a:noFill/>
        </p:spPr>
        <p:txBody>
          <a:bodyPr wrap="square" lIns="68580" tIns="34290" rIns="68580" bIns="34290" rtlCol="0">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数字识别具体步骤</a:t>
            </a:r>
          </a:p>
        </p:txBody>
      </p:sp>
      <p:sp>
        <p:nvSpPr>
          <p:cNvPr id="46" name="TextBox 45"/>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
        <p:nvSpPr>
          <p:cNvPr id="2" name="文本框 1">
            <a:extLst>
              <a:ext uri="{FF2B5EF4-FFF2-40B4-BE49-F238E27FC236}">
                <a16:creationId xmlns:a16="http://schemas.microsoft.com/office/drawing/2014/main" id="{8181C715-038C-4C1D-B38A-8F4255E02CD1}"/>
              </a:ext>
            </a:extLst>
          </p:cNvPr>
          <p:cNvSpPr txBox="1"/>
          <p:nvPr/>
        </p:nvSpPr>
        <p:spPr>
          <a:xfrm>
            <a:off x="1417067" y="1700808"/>
            <a:ext cx="7992888" cy="1938992"/>
          </a:xfrm>
          <a:prstGeom prst="rect">
            <a:avLst/>
          </a:prstGeom>
          <a:noFill/>
        </p:spPr>
        <p:txBody>
          <a:bodyPr wrap="square" rtlCol="0">
            <a:spAutoFit/>
          </a:bodyPr>
          <a:lstStyle/>
          <a:p>
            <a:r>
              <a:rPr lang="zh-CN" altLang="zh-CN" sz="2400" dirty="0">
                <a:solidFill>
                  <a:srgbClr val="2F5EB0"/>
                </a:solidFill>
              </a:rPr>
              <a:t>步骤</a:t>
            </a:r>
            <a:r>
              <a:rPr lang="en-US" altLang="zh-CN" sz="2400" dirty="0">
                <a:solidFill>
                  <a:srgbClr val="2F5EB0"/>
                </a:solidFill>
              </a:rPr>
              <a:t>4</a:t>
            </a:r>
            <a:r>
              <a:rPr lang="zh-CN" altLang="zh-CN" sz="2400" dirty="0">
                <a:solidFill>
                  <a:srgbClr val="2F5EB0"/>
                </a:solidFill>
              </a:rPr>
              <a:t>：进行池化，池化大小为</a:t>
            </a:r>
            <a:r>
              <a:rPr lang="en-US" altLang="zh-CN" sz="2400" dirty="0">
                <a:solidFill>
                  <a:srgbClr val="2F5EB0"/>
                </a:solidFill>
              </a:rPr>
              <a:t>2*2</a:t>
            </a:r>
            <a:r>
              <a:rPr lang="zh-CN" altLang="zh-CN" sz="2400" dirty="0">
                <a:solidFill>
                  <a:srgbClr val="2F5EB0"/>
                </a:solidFill>
              </a:rPr>
              <a:t>，步长为</a:t>
            </a:r>
            <a:r>
              <a:rPr lang="en-US" altLang="zh-CN" sz="2400" dirty="0">
                <a:solidFill>
                  <a:srgbClr val="2F5EB0"/>
                </a:solidFill>
              </a:rPr>
              <a:t>2</a:t>
            </a:r>
            <a:r>
              <a:rPr lang="zh-CN" altLang="zh-CN" sz="2400" dirty="0">
                <a:solidFill>
                  <a:srgbClr val="2F5EB0"/>
                </a:solidFill>
              </a:rPr>
              <a:t>，使用</a:t>
            </a:r>
            <a:r>
              <a:rPr lang="en-US" altLang="zh-CN" sz="2400" dirty="0" err="1">
                <a:solidFill>
                  <a:srgbClr val="2F5EB0"/>
                </a:solidFill>
              </a:rPr>
              <a:t>Tensflow</a:t>
            </a:r>
            <a:r>
              <a:rPr lang="zh-CN" altLang="zh-CN" sz="2400" dirty="0">
                <a:solidFill>
                  <a:srgbClr val="2F5EB0"/>
                </a:solidFill>
              </a:rPr>
              <a:t>中池化的函数，其中最大池化用</a:t>
            </a:r>
            <a:r>
              <a:rPr lang="en-US" altLang="zh-CN" sz="2400" dirty="0" err="1">
                <a:solidFill>
                  <a:srgbClr val="2F5EB0"/>
                </a:solidFill>
              </a:rPr>
              <a:t>tf.nn.max_pool</a:t>
            </a:r>
            <a:r>
              <a:rPr lang="en-US" altLang="zh-CN" sz="2400" dirty="0">
                <a:solidFill>
                  <a:srgbClr val="2F5EB0"/>
                </a:solidFill>
              </a:rPr>
              <a:t>,</a:t>
            </a:r>
            <a:r>
              <a:rPr lang="zh-CN" altLang="zh-CN" sz="2400" dirty="0">
                <a:solidFill>
                  <a:srgbClr val="2F5EB0"/>
                </a:solidFill>
              </a:rPr>
              <a:t>平均池化用</a:t>
            </a:r>
            <a:r>
              <a:rPr lang="en-US" altLang="zh-CN" sz="2400" dirty="0" err="1">
                <a:solidFill>
                  <a:srgbClr val="2F5EB0"/>
                </a:solidFill>
              </a:rPr>
              <a:t>tf.nn.avg_pool</a:t>
            </a:r>
            <a:r>
              <a:rPr lang="zh-CN" altLang="zh-CN" sz="2400" dirty="0">
                <a:solidFill>
                  <a:srgbClr val="2F5EB0"/>
                </a:solidFill>
              </a:rPr>
              <a:t>函数，采用全零填充模式，</a:t>
            </a:r>
            <a:r>
              <a:rPr lang="en-US" altLang="zh-CN" sz="2400" dirty="0">
                <a:solidFill>
                  <a:srgbClr val="2F5EB0"/>
                </a:solidFill>
              </a:rPr>
              <a:t>padding</a:t>
            </a:r>
            <a:r>
              <a:rPr lang="zh-CN" altLang="zh-CN" sz="2400" dirty="0">
                <a:solidFill>
                  <a:srgbClr val="2F5EB0"/>
                </a:solidFill>
              </a:rPr>
              <a:t>选择</a:t>
            </a:r>
            <a:r>
              <a:rPr lang="en-US" altLang="zh-CN" sz="2400" dirty="0">
                <a:solidFill>
                  <a:srgbClr val="2F5EB0"/>
                </a:solidFill>
              </a:rPr>
              <a:t>SAME</a:t>
            </a:r>
            <a:r>
              <a:rPr lang="zh-CN" altLang="zh-CN" sz="2400" dirty="0">
                <a:solidFill>
                  <a:srgbClr val="2F5EB0"/>
                </a:solidFill>
              </a:rPr>
              <a:t>，具体为</a:t>
            </a:r>
            <a:r>
              <a:rPr lang="en-US" altLang="zh-CN" sz="2400" dirty="0" err="1">
                <a:solidFill>
                  <a:srgbClr val="2F5EB0"/>
                </a:solidFill>
              </a:rPr>
              <a:t>tf.nn.max_pool</a:t>
            </a:r>
            <a:r>
              <a:rPr lang="en-US" altLang="zh-CN" sz="2400" dirty="0">
                <a:solidFill>
                  <a:srgbClr val="2F5EB0"/>
                </a:solidFill>
              </a:rPr>
              <a:t>(x, </a:t>
            </a:r>
            <a:r>
              <a:rPr lang="en-US" altLang="zh-CN" sz="2400" dirty="0" err="1">
                <a:solidFill>
                  <a:srgbClr val="2F5EB0"/>
                </a:solidFill>
              </a:rPr>
              <a:t>ksize</a:t>
            </a:r>
            <a:r>
              <a:rPr lang="en-US" altLang="zh-CN" sz="2400" dirty="0">
                <a:solidFill>
                  <a:srgbClr val="2F5EB0"/>
                </a:solidFill>
              </a:rPr>
              <a:t>=[1, 2, 2, 1], strides=[1, 2, 2, 1], padding='SAME')</a:t>
            </a:r>
            <a:endParaRPr lang="zh-CN" altLang="en-US" sz="2400" dirty="0">
              <a:solidFill>
                <a:srgbClr val="2F5EB0"/>
              </a:solidFill>
            </a:endParaRPr>
          </a:p>
        </p:txBody>
      </p:sp>
    </p:spTree>
    <p:extLst>
      <p:ext uri="{BB962C8B-B14F-4D97-AF65-F5344CB8AC3E}">
        <p14:creationId xmlns:p14="http://schemas.microsoft.com/office/powerpoint/2010/main" val="24656399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5"/>
          <p:cNvSpPr/>
          <p:nvPr/>
        </p:nvSpPr>
        <p:spPr bwMode="auto">
          <a:xfrm>
            <a:off x="4513411" y="-27384"/>
            <a:ext cx="3167443" cy="1340768"/>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67" name="TextBox 59"/>
          <p:cNvSpPr txBox="1">
            <a:spLocks noChangeArrowheads="1"/>
          </p:cNvSpPr>
          <p:nvPr/>
        </p:nvSpPr>
        <p:spPr bwMode="auto">
          <a:xfrm>
            <a:off x="4441403" y="421038"/>
            <a:ext cx="3312368" cy="1495794"/>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4800" b="1" kern="0" dirty="0">
                <a:solidFill>
                  <a:schemeClr val="bg1"/>
                </a:solidFill>
                <a:latin typeface="微软雅黑" panose="020B0503020204020204" pitchFamily="34" charset="-122"/>
                <a:ea typeface="微软雅黑" panose="020B0503020204020204" pitchFamily="34" charset="-122"/>
              </a:rPr>
              <a:t>目录</a:t>
            </a:r>
            <a:r>
              <a:rPr lang="zh-CN" altLang="en-US" sz="4000" b="1" kern="0" dirty="0">
                <a:solidFill>
                  <a:schemeClr val="bg1"/>
                </a:solidFill>
                <a:latin typeface="微软雅黑" panose="020B0503020204020204" pitchFamily="34" charset="-122"/>
                <a:ea typeface="微软雅黑" panose="020B0503020204020204" pitchFamily="34" charset="-122"/>
              </a:rPr>
              <a:t> </a:t>
            </a:r>
            <a:endParaRPr lang="en-US" altLang="zh-CN" sz="4000" b="1" kern="0" dirty="0">
              <a:solidFill>
                <a:schemeClr val="bg1"/>
              </a:solidFill>
              <a:latin typeface="微软雅黑" panose="020B0503020204020204" pitchFamily="34" charset="-122"/>
              <a:ea typeface="微软雅黑" panose="020B0503020204020204" pitchFamily="34" charset="-122"/>
            </a:endParaRPr>
          </a:p>
          <a:p>
            <a:pPr algn="ctr" defTabSz="913765">
              <a:lnSpc>
                <a:spcPct val="120000"/>
              </a:lnSpc>
              <a:defRPr/>
            </a:pPr>
            <a:r>
              <a:rPr lang="en-US" altLang="zh-CN" sz="2800" kern="0" dirty="0">
                <a:solidFill>
                  <a:srgbClr val="2F5EB0"/>
                </a:solidFill>
                <a:latin typeface="微软雅黑" panose="020B0503020204020204" pitchFamily="34" charset="-122"/>
                <a:ea typeface="微软雅黑" panose="020B0503020204020204" pitchFamily="34" charset="-122"/>
              </a:rPr>
              <a:t>Contents</a:t>
            </a:r>
            <a:endParaRPr lang="en-US" altLang="ko-KR" sz="2800" kern="0" dirty="0">
              <a:solidFill>
                <a:srgbClr val="2F5EB0"/>
              </a:solidFill>
              <a:latin typeface="微软雅黑" panose="020B0503020204020204" pitchFamily="34" charset="-122"/>
              <a:ea typeface="微软雅黑" panose="020B0503020204020204" pitchFamily="34" charset="-122"/>
            </a:endParaRPr>
          </a:p>
        </p:txBody>
      </p:sp>
      <p:sp>
        <p:nvSpPr>
          <p:cNvPr id="69" name="Freeform 5"/>
          <p:cNvSpPr/>
          <p:nvPr/>
        </p:nvSpPr>
        <p:spPr bwMode="auto">
          <a:xfrm>
            <a:off x="2389146" y="299036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rgbClr val="3CCCC7"/>
              </a:solidFill>
            </a:endParaRPr>
          </a:p>
        </p:txBody>
      </p:sp>
      <p:sp>
        <p:nvSpPr>
          <p:cNvPr id="70" name="文本框 9"/>
          <p:cNvSpPr txBox="1"/>
          <p:nvPr/>
        </p:nvSpPr>
        <p:spPr>
          <a:xfrm>
            <a:off x="1817995" y="4215135"/>
            <a:ext cx="2103040" cy="561692"/>
          </a:xfrm>
          <a:prstGeom prst="rect">
            <a:avLst/>
          </a:prstGeom>
          <a:noFill/>
        </p:spPr>
        <p:txBody>
          <a:bodyPr wrap="square" lIns="68580" tIns="34290" rIns="68580" bIns="34290" rtlCol="0">
            <a:spAutoFit/>
          </a:bodyPr>
          <a:lstStyle/>
          <a:p>
            <a:pPr marL="0" lvl="1" algn="ctr"/>
            <a:r>
              <a:rPr lang="zh-CN" altLang="en-US" sz="2000" b="1" dirty="0">
                <a:solidFill>
                  <a:srgbClr val="2F5EB0"/>
                </a:solidFill>
                <a:latin typeface="微软雅黑" panose="020B0503020204020204" pitchFamily="34" charset="-122"/>
                <a:ea typeface="微软雅黑" panose="020B0503020204020204" pitchFamily="34" charset="-122"/>
              </a:rPr>
              <a:t>项目目标</a:t>
            </a:r>
            <a:endParaRPr lang="en-US" altLang="zh-CN" sz="2000" b="1" dirty="0">
              <a:solidFill>
                <a:srgbClr val="2F5EB0"/>
              </a:solidFill>
              <a:latin typeface="微软雅黑" panose="020B0503020204020204" pitchFamily="34" charset="-122"/>
              <a:ea typeface="微软雅黑" panose="020B0503020204020204" pitchFamily="34" charset="-122"/>
            </a:endParaRPr>
          </a:p>
          <a:p>
            <a:pPr marL="0" lvl="1" algn="ctr"/>
            <a:endParaRPr lang="zh-CN" altLang="en-US" sz="1200" dirty="0">
              <a:solidFill>
                <a:srgbClr val="2F5EB0"/>
              </a:solidFill>
              <a:latin typeface="微软雅黑" panose="020B0503020204020204" pitchFamily="34" charset="-122"/>
              <a:ea typeface="微软雅黑" panose="020B0503020204020204" pitchFamily="34" charset="-122"/>
            </a:endParaRPr>
          </a:p>
        </p:txBody>
      </p:sp>
      <p:sp>
        <p:nvSpPr>
          <p:cNvPr id="71" name="Freeform 5"/>
          <p:cNvSpPr/>
          <p:nvPr/>
        </p:nvSpPr>
        <p:spPr bwMode="auto">
          <a:xfrm>
            <a:off x="4263596" y="2995434"/>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rgbClr val="3CCCC7"/>
              </a:solidFill>
            </a:endParaRPr>
          </a:p>
        </p:txBody>
      </p:sp>
      <p:sp>
        <p:nvSpPr>
          <p:cNvPr id="72" name="Freeform 5"/>
          <p:cNvSpPr/>
          <p:nvPr/>
        </p:nvSpPr>
        <p:spPr bwMode="auto">
          <a:xfrm>
            <a:off x="6404801" y="2996950"/>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73" name="Freeform 5"/>
          <p:cNvSpPr/>
          <p:nvPr/>
        </p:nvSpPr>
        <p:spPr bwMode="auto">
          <a:xfrm>
            <a:off x="8371104" y="2996951"/>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dirty="0">
              <a:solidFill>
                <a:srgbClr val="3CCCC7"/>
              </a:solidFill>
            </a:endParaRPr>
          </a:p>
        </p:txBody>
      </p:sp>
      <p:sp>
        <p:nvSpPr>
          <p:cNvPr id="75" name="KSO_Shape"/>
          <p:cNvSpPr/>
          <p:nvPr/>
        </p:nvSpPr>
        <p:spPr bwMode="auto">
          <a:xfrm>
            <a:off x="4513411" y="3295466"/>
            <a:ext cx="599607" cy="45730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76" name="KSO_Shape"/>
          <p:cNvSpPr/>
          <p:nvPr/>
        </p:nvSpPr>
        <p:spPr bwMode="auto">
          <a:xfrm>
            <a:off x="6697304" y="3253321"/>
            <a:ext cx="587524" cy="58165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78" name="文本框 9"/>
          <p:cNvSpPr txBox="1"/>
          <p:nvPr/>
        </p:nvSpPr>
        <p:spPr>
          <a:xfrm>
            <a:off x="3751978" y="4215135"/>
            <a:ext cx="2103040" cy="561692"/>
          </a:xfrm>
          <a:prstGeom prst="rect">
            <a:avLst/>
          </a:prstGeom>
          <a:noFill/>
        </p:spPr>
        <p:txBody>
          <a:bodyPr wrap="square" lIns="68580" tIns="34290" rIns="68580" bIns="34290" rtlCol="0">
            <a:spAutoFit/>
          </a:bodyPr>
          <a:lstStyle/>
          <a:p>
            <a:pPr marL="0" lvl="1" algn="ctr"/>
            <a:r>
              <a:rPr lang="zh-CN" altLang="en-US" sz="2000" b="1" dirty="0">
                <a:solidFill>
                  <a:srgbClr val="2F5EB0"/>
                </a:solidFill>
                <a:latin typeface="微软雅黑" panose="020B0503020204020204" pitchFamily="34" charset="-122"/>
                <a:ea typeface="微软雅黑" panose="020B0503020204020204" pitchFamily="34" charset="-122"/>
              </a:rPr>
              <a:t>项目完成进度</a:t>
            </a:r>
            <a:endParaRPr lang="en-US" altLang="zh-CN" sz="2000" b="1" dirty="0">
              <a:solidFill>
                <a:srgbClr val="2F5EB0"/>
              </a:solidFill>
              <a:latin typeface="微软雅黑" panose="020B0503020204020204" pitchFamily="34" charset="-122"/>
              <a:ea typeface="微软雅黑" panose="020B0503020204020204" pitchFamily="34" charset="-122"/>
            </a:endParaRPr>
          </a:p>
          <a:p>
            <a:pPr marL="0" lvl="1" algn="ctr"/>
            <a:endParaRPr lang="zh-CN" altLang="en-US" sz="1200" dirty="0">
              <a:solidFill>
                <a:srgbClr val="2F5EB0"/>
              </a:solidFill>
              <a:latin typeface="微软雅黑" panose="020B0503020204020204" pitchFamily="34" charset="-122"/>
              <a:ea typeface="微软雅黑" panose="020B0503020204020204" pitchFamily="34" charset="-122"/>
            </a:endParaRPr>
          </a:p>
        </p:txBody>
      </p:sp>
      <p:sp>
        <p:nvSpPr>
          <p:cNvPr id="79" name="文本框 9"/>
          <p:cNvSpPr txBox="1"/>
          <p:nvPr/>
        </p:nvSpPr>
        <p:spPr>
          <a:xfrm>
            <a:off x="5939546" y="4215135"/>
            <a:ext cx="2103040" cy="377026"/>
          </a:xfrm>
          <a:prstGeom prst="rect">
            <a:avLst/>
          </a:prstGeom>
          <a:noFill/>
        </p:spPr>
        <p:txBody>
          <a:bodyPr wrap="square" lIns="68580" tIns="34290" rIns="68580" bIns="34290" rtlCol="0">
            <a:spAutoFit/>
          </a:bodyPr>
          <a:lstStyle/>
          <a:p>
            <a:pPr marL="0" lvl="1" algn="ctr"/>
            <a:r>
              <a:rPr lang="zh-CN" altLang="en-US" sz="2000" b="1" dirty="0">
                <a:solidFill>
                  <a:srgbClr val="2F5EB0"/>
                </a:solidFill>
                <a:latin typeface="微软雅黑" panose="020B0503020204020204" pitchFamily="34" charset="-122"/>
                <a:ea typeface="微软雅黑" panose="020B0503020204020204" pitchFamily="34" charset="-122"/>
              </a:rPr>
              <a:t>项目遇到的问题</a:t>
            </a:r>
            <a:endParaRPr lang="en-US" altLang="zh-CN" sz="2000" b="1" dirty="0">
              <a:solidFill>
                <a:srgbClr val="2F5EB0"/>
              </a:solidFill>
              <a:latin typeface="微软雅黑" panose="020B0503020204020204" pitchFamily="34" charset="-122"/>
              <a:ea typeface="微软雅黑" panose="020B0503020204020204" pitchFamily="34" charset="-122"/>
            </a:endParaRPr>
          </a:p>
        </p:txBody>
      </p:sp>
      <p:sp>
        <p:nvSpPr>
          <p:cNvPr id="80" name="文本框 9"/>
          <p:cNvSpPr txBox="1"/>
          <p:nvPr/>
        </p:nvSpPr>
        <p:spPr>
          <a:xfrm>
            <a:off x="7873529" y="4215135"/>
            <a:ext cx="2103040" cy="561692"/>
          </a:xfrm>
          <a:prstGeom prst="rect">
            <a:avLst/>
          </a:prstGeom>
          <a:noFill/>
        </p:spPr>
        <p:txBody>
          <a:bodyPr wrap="square" lIns="68580" tIns="34290" rIns="68580" bIns="34290" rtlCol="0">
            <a:spAutoFit/>
          </a:bodyPr>
          <a:lstStyle/>
          <a:p>
            <a:pPr marL="0" lvl="1" algn="ctr"/>
            <a:r>
              <a:rPr lang="zh-CN" altLang="en-US" sz="2000" b="1" dirty="0">
                <a:solidFill>
                  <a:srgbClr val="2F5EB0"/>
                </a:solidFill>
                <a:latin typeface="微软雅黑" panose="020B0503020204020204" pitchFamily="34" charset="-122"/>
                <a:ea typeface="微软雅黑" panose="020B0503020204020204" pitchFamily="34" charset="-122"/>
              </a:rPr>
              <a:t>后期工作</a:t>
            </a:r>
            <a:endParaRPr lang="en-US" altLang="zh-CN" sz="2000" b="1" dirty="0">
              <a:solidFill>
                <a:srgbClr val="2F5EB0"/>
              </a:solidFill>
              <a:latin typeface="微软雅黑" panose="020B0503020204020204" pitchFamily="34" charset="-122"/>
              <a:ea typeface="微软雅黑" panose="020B0503020204020204" pitchFamily="34" charset="-122"/>
            </a:endParaRPr>
          </a:p>
          <a:p>
            <a:pPr marL="0" lvl="1" algn="ctr"/>
            <a:endParaRPr lang="zh-CN" altLang="en-US" sz="1200" dirty="0">
              <a:solidFill>
                <a:srgbClr val="2F5EB0"/>
              </a:solidFill>
              <a:latin typeface="微软雅黑" panose="020B0503020204020204" pitchFamily="34" charset="-122"/>
              <a:ea typeface="微软雅黑" panose="020B0503020204020204" pitchFamily="34" charset="-122"/>
            </a:endParaRPr>
          </a:p>
        </p:txBody>
      </p:sp>
      <p:sp>
        <p:nvSpPr>
          <p:cNvPr id="82" name="KSO_Shape"/>
          <p:cNvSpPr/>
          <p:nvPr/>
        </p:nvSpPr>
        <p:spPr bwMode="auto">
          <a:xfrm>
            <a:off x="8703472" y="3315720"/>
            <a:ext cx="519253" cy="519253"/>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3" name="KSO_Shape"/>
          <p:cNvSpPr/>
          <p:nvPr/>
        </p:nvSpPr>
        <p:spPr bwMode="auto">
          <a:xfrm>
            <a:off x="2656232" y="3308637"/>
            <a:ext cx="585667" cy="444130"/>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4" name="矩形 83"/>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02</a:t>
            </a:r>
            <a:endParaRPr lang="zh-CN" dirty="0">
              <a:latin typeface="方正兰亭超细黑简体" panose="02000000000000000000" pitchFamily="2" charset="-122"/>
              <a:ea typeface="方正兰亭超细黑简体" panose="02000000000000000000" pitchFamily="2" charset="-122"/>
            </a:endParaRPr>
          </a:p>
        </p:txBody>
      </p:sp>
      <p:sp>
        <p:nvSpPr>
          <p:cNvPr id="89" name="TextBox 88"/>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67"/>
                                        </p:tgtEl>
                                        <p:attrNameLst>
                                          <p:attrName>style.visibility</p:attrName>
                                        </p:attrNameLst>
                                      </p:cBhvr>
                                      <p:to>
                                        <p:strVal val="visible"/>
                                      </p:to>
                                    </p:set>
                                    <p:anim calcmode="lin" valueType="num">
                                      <p:cBhvr>
                                        <p:cTn id="13" dur="500" fill="hold"/>
                                        <p:tgtEl>
                                          <p:spTgt spid="6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67"/>
                                        </p:tgtEl>
                                        <p:attrNameLst>
                                          <p:attrName>ppt_y</p:attrName>
                                        </p:attrNameLst>
                                      </p:cBhvr>
                                      <p:tavLst>
                                        <p:tav tm="0">
                                          <p:val>
                                            <p:strVal val="#ppt_y"/>
                                          </p:val>
                                        </p:tav>
                                        <p:tav tm="100000">
                                          <p:val>
                                            <p:strVal val="#ppt_y"/>
                                          </p:val>
                                        </p:tav>
                                      </p:tavLst>
                                    </p:anim>
                                    <p:anim calcmode="lin" valueType="num">
                                      <p:cBhvr>
                                        <p:cTn id="15" dur="500" fill="hold"/>
                                        <p:tgtEl>
                                          <p:spTgt spid="6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6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67"/>
                                        </p:tgtEl>
                                      </p:cBhvr>
                                    </p:animEffect>
                                  </p:childTnLst>
                                </p:cTn>
                              </p:par>
                              <p:par>
                                <p:cTn id="18" presetID="2" presetClass="entr" presetSubtype="12" fill="hold" grpId="0" nodeType="withEffect">
                                  <p:stCondLst>
                                    <p:cond delay="1000"/>
                                  </p:stCondLst>
                                  <p:childTnLst>
                                    <p:set>
                                      <p:cBhvr>
                                        <p:cTn id="19" dur="1" fill="hold">
                                          <p:stCondLst>
                                            <p:cond delay="0"/>
                                          </p:stCondLst>
                                        </p:cTn>
                                        <p:tgtEl>
                                          <p:spTgt spid="69"/>
                                        </p:tgtEl>
                                        <p:attrNameLst>
                                          <p:attrName>style.visibility</p:attrName>
                                        </p:attrNameLst>
                                      </p:cBhvr>
                                      <p:to>
                                        <p:strVal val="visible"/>
                                      </p:to>
                                    </p:set>
                                    <p:anim calcmode="lin" valueType="num">
                                      <p:cBhvr additive="base">
                                        <p:cTn id="20" dur="500" fill="hold"/>
                                        <p:tgtEl>
                                          <p:spTgt spid="69"/>
                                        </p:tgtEl>
                                        <p:attrNameLst>
                                          <p:attrName>ppt_x</p:attrName>
                                        </p:attrNameLst>
                                      </p:cBhvr>
                                      <p:tavLst>
                                        <p:tav tm="0">
                                          <p:val>
                                            <p:strVal val="0-#ppt_w/2"/>
                                          </p:val>
                                        </p:tav>
                                        <p:tav tm="100000">
                                          <p:val>
                                            <p:strVal val="#ppt_x"/>
                                          </p:val>
                                        </p:tav>
                                      </p:tavLst>
                                    </p:anim>
                                    <p:anim calcmode="lin" valueType="num">
                                      <p:cBhvr additive="base">
                                        <p:cTn id="21" dur="500" fill="hold"/>
                                        <p:tgtEl>
                                          <p:spTgt spid="69"/>
                                        </p:tgtEl>
                                        <p:attrNameLst>
                                          <p:attrName>ppt_y</p:attrName>
                                        </p:attrNameLst>
                                      </p:cBhvr>
                                      <p:tavLst>
                                        <p:tav tm="0">
                                          <p:val>
                                            <p:strVal val="1+#ppt_h/2"/>
                                          </p:val>
                                        </p:tav>
                                        <p:tav tm="100000">
                                          <p:val>
                                            <p:strVal val="#ppt_y"/>
                                          </p:val>
                                        </p:tav>
                                      </p:tavLst>
                                    </p:anim>
                                  </p:childTnLst>
                                </p:cTn>
                              </p:par>
                              <p:par>
                                <p:cTn id="22" presetID="2" presetClass="entr" presetSubtype="12" fill="hold" grpId="0" nodeType="withEffect">
                                  <p:stCondLst>
                                    <p:cond delay="100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0-#ppt_w/2"/>
                                          </p:val>
                                        </p:tav>
                                        <p:tav tm="100000">
                                          <p:val>
                                            <p:strVal val="#ppt_x"/>
                                          </p:val>
                                        </p:tav>
                                      </p:tavLst>
                                    </p:anim>
                                    <p:anim calcmode="lin" valueType="num">
                                      <p:cBhvr additive="base">
                                        <p:cTn id="25" dur="500" fill="hold"/>
                                        <p:tgtEl>
                                          <p:spTgt spid="71"/>
                                        </p:tgtEl>
                                        <p:attrNameLst>
                                          <p:attrName>ppt_y</p:attrName>
                                        </p:attrNameLst>
                                      </p:cBhvr>
                                      <p:tavLst>
                                        <p:tav tm="0">
                                          <p:val>
                                            <p:strVal val="1+#ppt_h/2"/>
                                          </p:val>
                                        </p:tav>
                                        <p:tav tm="100000">
                                          <p:val>
                                            <p:strVal val="#ppt_y"/>
                                          </p:val>
                                        </p:tav>
                                      </p:tavLst>
                                    </p:anim>
                                  </p:childTnLst>
                                </p:cTn>
                              </p:par>
                              <p:par>
                                <p:cTn id="26" presetID="2" presetClass="entr" presetSubtype="12" fill="hold" grpId="0" nodeType="withEffect">
                                  <p:stCondLst>
                                    <p:cond delay="100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500" fill="hold"/>
                                        <p:tgtEl>
                                          <p:spTgt spid="72"/>
                                        </p:tgtEl>
                                        <p:attrNameLst>
                                          <p:attrName>ppt_x</p:attrName>
                                        </p:attrNameLst>
                                      </p:cBhvr>
                                      <p:tavLst>
                                        <p:tav tm="0">
                                          <p:val>
                                            <p:strVal val="0-#ppt_w/2"/>
                                          </p:val>
                                        </p:tav>
                                        <p:tav tm="100000">
                                          <p:val>
                                            <p:strVal val="#ppt_x"/>
                                          </p:val>
                                        </p:tav>
                                      </p:tavLst>
                                    </p:anim>
                                    <p:anim calcmode="lin" valueType="num">
                                      <p:cBhvr additive="base">
                                        <p:cTn id="29" dur="500" fill="hold"/>
                                        <p:tgtEl>
                                          <p:spTgt spid="72"/>
                                        </p:tgtEl>
                                        <p:attrNameLst>
                                          <p:attrName>ppt_y</p:attrName>
                                        </p:attrNameLst>
                                      </p:cBhvr>
                                      <p:tavLst>
                                        <p:tav tm="0">
                                          <p:val>
                                            <p:strVal val="1+#ppt_h/2"/>
                                          </p:val>
                                        </p:tav>
                                        <p:tav tm="100000">
                                          <p:val>
                                            <p:strVal val="#ppt_y"/>
                                          </p:val>
                                        </p:tav>
                                      </p:tavLst>
                                    </p:anim>
                                  </p:childTnLst>
                                </p:cTn>
                              </p:par>
                              <p:par>
                                <p:cTn id="30" presetID="2" presetClass="entr" presetSubtype="12" fill="hold" grpId="0" nodeType="withEffect">
                                  <p:stCondLst>
                                    <p:cond delay="1000"/>
                                  </p:stCondLst>
                                  <p:childTnLst>
                                    <p:set>
                                      <p:cBhvr>
                                        <p:cTn id="31" dur="1" fill="hold">
                                          <p:stCondLst>
                                            <p:cond delay="0"/>
                                          </p:stCondLst>
                                        </p:cTn>
                                        <p:tgtEl>
                                          <p:spTgt spid="73"/>
                                        </p:tgtEl>
                                        <p:attrNameLst>
                                          <p:attrName>style.visibility</p:attrName>
                                        </p:attrNameLst>
                                      </p:cBhvr>
                                      <p:to>
                                        <p:strVal val="visible"/>
                                      </p:to>
                                    </p:set>
                                    <p:anim calcmode="lin" valueType="num">
                                      <p:cBhvr additive="base">
                                        <p:cTn id="32" dur="500" fill="hold"/>
                                        <p:tgtEl>
                                          <p:spTgt spid="73"/>
                                        </p:tgtEl>
                                        <p:attrNameLst>
                                          <p:attrName>ppt_x</p:attrName>
                                        </p:attrNameLst>
                                      </p:cBhvr>
                                      <p:tavLst>
                                        <p:tav tm="0">
                                          <p:val>
                                            <p:strVal val="0-#ppt_w/2"/>
                                          </p:val>
                                        </p:tav>
                                        <p:tav tm="100000">
                                          <p:val>
                                            <p:strVal val="#ppt_x"/>
                                          </p:val>
                                        </p:tav>
                                      </p:tavLst>
                                    </p:anim>
                                    <p:anim calcmode="lin" valueType="num">
                                      <p:cBhvr additive="base">
                                        <p:cTn id="33" dur="500" fill="hold"/>
                                        <p:tgtEl>
                                          <p:spTgt spid="73"/>
                                        </p:tgtEl>
                                        <p:attrNameLst>
                                          <p:attrName>ppt_y</p:attrName>
                                        </p:attrNameLst>
                                      </p:cBhvr>
                                      <p:tavLst>
                                        <p:tav tm="0">
                                          <p:val>
                                            <p:strVal val="1+#ppt_h/2"/>
                                          </p:val>
                                        </p:tav>
                                        <p:tav tm="100000">
                                          <p:val>
                                            <p:strVal val="#ppt_y"/>
                                          </p:val>
                                        </p:tav>
                                      </p:tavLst>
                                    </p:anim>
                                  </p:childTnLst>
                                </p:cTn>
                              </p:par>
                              <p:par>
                                <p:cTn id="34" presetID="45" presetClass="entr" presetSubtype="0" fill="hold" grpId="0" nodeType="withEffect">
                                  <p:stCondLst>
                                    <p:cond delay="175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2000"/>
                                        <p:tgtEl>
                                          <p:spTgt spid="83"/>
                                        </p:tgtEl>
                                      </p:cBhvr>
                                    </p:animEffect>
                                    <p:anim calcmode="lin" valueType="num">
                                      <p:cBhvr>
                                        <p:cTn id="37" dur="2000" fill="hold"/>
                                        <p:tgtEl>
                                          <p:spTgt spid="83"/>
                                        </p:tgtEl>
                                        <p:attrNameLst>
                                          <p:attrName>ppt_w</p:attrName>
                                        </p:attrNameLst>
                                      </p:cBhvr>
                                      <p:tavLst>
                                        <p:tav tm="0" fmla="#ppt_w*sin(2.5*pi*$)">
                                          <p:val>
                                            <p:fltVal val="0"/>
                                          </p:val>
                                        </p:tav>
                                        <p:tav tm="100000">
                                          <p:val>
                                            <p:fltVal val="1"/>
                                          </p:val>
                                        </p:tav>
                                      </p:tavLst>
                                    </p:anim>
                                    <p:anim calcmode="lin" valueType="num">
                                      <p:cBhvr>
                                        <p:cTn id="38" dur="2000" fill="hold"/>
                                        <p:tgtEl>
                                          <p:spTgt spid="83"/>
                                        </p:tgtEl>
                                        <p:attrNameLst>
                                          <p:attrName>ppt_h</p:attrName>
                                        </p:attrNameLst>
                                      </p:cBhvr>
                                      <p:tavLst>
                                        <p:tav tm="0">
                                          <p:val>
                                            <p:strVal val="#ppt_h"/>
                                          </p:val>
                                        </p:tav>
                                        <p:tav tm="100000">
                                          <p:val>
                                            <p:strVal val="#ppt_h"/>
                                          </p:val>
                                        </p:tav>
                                      </p:tavLst>
                                    </p:anim>
                                  </p:childTnLst>
                                </p:cTn>
                              </p:par>
                              <p:par>
                                <p:cTn id="39" presetID="45" presetClass="entr" presetSubtype="0" fill="hold" grpId="0" nodeType="withEffect">
                                  <p:stCondLst>
                                    <p:cond delay="175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2000"/>
                                        <p:tgtEl>
                                          <p:spTgt spid="75"/>
                                        </p:tgtEl>
                                      </p:cBhvr>
                                    </p:animEffect>
                                    <p:anim calcmode="lin" valueType="num">
                                      <p:cBhvr>
                                        <p:cTn id="42" dur="2000" fill="hold"/>
                                        <p:tgtEl>
                                          <p:spTgt spid="75"/>
                                        </p:tgtEl>
                                        <p:attrNameLst>
                                          <p:attrName>ppt_w</p:attrName>
                                        </p:attrNameLst>
                                      </p:cBhvr>
                                      <p:tavLst>
                                        <p:tav tm="0" fmla="#ppt_w*sin(2.5*pi*$)">
                                          <p:val>
                                            <p:fltVal val="0"/>
                                          </p:val>
                                        </p:tav>
                                        <p:tav tm="100000">
                                          <p:val>
                                            <p:fltVal val="1"/>
                                          </p:val>
                                        </p:tav>
                                      </p:tavLst>
                                    </p:anim>
                                    <p:anim calcmode="lin" valueType="num">
                                      <p:cBhvr>
                                        <p:cTn id="43" dur="2000" fill="hold"/>
                                        <p:tgtEl>
                                          <p:spTgt spid="75"/>
                                        </p:tgtEl>
                                        <p:attrNameLst>
                                          <p:attrName>ppt_h</p:attrName>
                                        </p:attrNameLst>
                                      </p:cBhvr>
                                      <p:tavLst>
                                        <p:tav tm="0">
                                          <p:val>
                                            <p:strVal val="#ppt_h"/>
                                          </p:val>
                                        </p:tav>
                                        <p:tav tm="100000">
                                          <p:val>
                                            <p:strVal val="#ppt_h"/>
                                          </p:val>
                                        </p:tav>
                                      </p:tavLst>
                                    </p:anim>
                                  </p:childTnLst>
                                </p:cTn>
                              </p:par>
                              <p:par>
                                <p:cTn id="44" presetID="45" presetClass="entr" presetSubtype="0" fill="hold" grpId="0" nodeType="withEffect">
                                  <p:stCondLst>
                                    <p:cond delay="175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2000"/>
                                        <p:tgtEl>
                                          <p:spTgt spid="76"/>
                                        </p:tgtEl>
                                      </p:cBhvr>
                                    </p:animEffect>
                                    <p:anim calcmode="lin" valueType="num">
                                      <p:cBhvr>
                                        <p:cTn id="47" dur="2000" fill="hold"/>
                                        <p:tgtEl>
                                          <p:spTgt spid="76"/>
                                        </p:tgtEl>
                                        <p:attrNameLst>
                                          <p:attrName>ppt_w</p:attrName>
                                        </p:attrNameLst>
                                      </p:cBhvr>
                                      <p:tavLst>
                                        <p:tav tm="0" fmla="#ppt_w*sin(2.5*pi*$)">
                                          <p:val>
                                            <p:fltVal val="0"/>
                                          </p:val>
                                        </p:tav>
                                        <p:tav tm="100000">
                                          <p:val>
                                            <p:fltVal val="1"/>
                                          </p:val>
                                        </p:tav>
                                      </p:tavLst>
                                    </p:anim>
                                    <p:anim calcmode="lin" valueType="num">
                                      <p:cBhvr>
                                        <p:cTn id="48" dur="2000" fill="hold"/>
                                        <p:tgtEl>
                                          <p:spTgt spid="76"/>
                                        </p:tgtEl>
                                        <p:attrNameLst>
                                          <p:attrName>ppt_h</p:attrName>
                                        </p:attrNameLst>
                                      </p:cBhvr>
                                      <p:tavLst>
                                        <p:tav tm="0">
                                          <p:val>
                                            <p:strVal val="#ppt_h"/>
                                          </p:val>
                                        </p:tav>
                                        <p:tav tm="100000">
                                          <p:val>
                                            <p:strVal val="#ppt_h"/>
                                          </p:val>
                                        </p:tav>
                                      </p:tavLst>
                                    </p:anim>
                                  </p:childTnLst>
                                </p:cTn>
                              </p:par>
                              <p:par>
                                <p:cTn id="49" presetID="45" presetClass="entr" presetSubtype="0" fill="hold" grpId="0" nodeType="withEffect">
                                  <p:stCondLst>
                                    <p:cond delay="1750"/>
                                  </p:stCondLst>
                                  <p:childTnLst>
                                    <p:set>
                                      <p:cBhvr>
                                        <p:cTn id="50" dur="1" fill="hold">
                                          <p:stCondLst>
                                            <p:cond delay="0"/>
                                          </p:stCondLst>
                                        </p:cTn>
                                        <p:tgtEl>
                                          <p:spTgt spid="82"/>
                                        </p:tgtEl>
                                        <p:attrNameLst>
                                          <p:attrName>style.visibility</p:attrName>
                                        </p:attrNameLst>
                                      </p:cBhvr>
                                      <p:to>
                                        <p:strVal val="visible"/>
                                      </p:to>
                                    </p:set>
                                    <p:animEffect transition="in" filter="fade">
                                      <p:cBhvr>
                                        <p:cTn id="51" dur="2000"/>
                                        <p:tgtEl>
                                          <p:spTgt spid="82"/>
                                        </p:tgtEl>
                                      </p:cBhvr>
                                    </p:animEffect>
                                    <p:anim calcmode="lin" valueType="num">
                                      <p:cBhvr>
                                        <p:cTn id="52" dur="2000" fill="hold"/>
                                        <p:tgtEl>
                                          <p:spTgt spid="82"/>
                                        </p:tgtEl>
                                        <p:attrNameLst>
                                          <p:attrName>ppt_w</p:attrName>
                                        </p:attrNameLst>
                                      </p:cBhvr>
                                      <p:tavLst>
                                        <p:tav tm="0" fmla="#ppt_w*sin(2.5*pi*$)">
                                          <p:val>
                                            <p:fltVal val="0"/>
                                          </p:val>
                                        </p:tav>
                                        <p:tav tm="100000">
                                          <p:val>
                                            <p:fltVal val="1"/>
                                          </p:val>
                                        </p:tav>
                                      </p:tavLst>
                                    </p:anim>
                                    <p:anim calcmode="lin" valueType="num">
                                      <p:cBhvr>
                                        <p:cTn id="53" dur="2000" fill="hold"/>
                                        <p:tgtEl>
                                          <p:spTgt spid="82"/>
                                        </p:tgtEl>
                                        <p:attrNameLst>
                                          <p:attrName>ppt_h</p:attrName>
                                        </p:attrNameLst>
                                      </p:cBhvr>
                                      <p:tavLst>
                                        <p:tav tm="0">
                                          <p:val>
                                            <p:strVal val="#ppt_h"/>
                                          </p:val>
                                        </p:tav>
                                        <p:tav tm="100000">
                                          <p:val>
                                            <p:strVal val="#ppt_h"/>
                                          </p:val>
                                        </p:tav>
                                      </p:tavLst>
                                    </p:anim>
                                  </p:childTnLst>
                                </p:cTn>
                              </p:par>
                              <p:par>
                                <p:cTn id="54" presetID="16" presetClass="entr" presetSubtype="21" fill="hold" grpId="0" nodeType="withEffect">
                                  <p:stCondLst>
                                    <p:cond delay="3250"/>
                                  </p:stCondLst>
                                  <p:childTnLst>
                                    <p:set>
                                      <p:cBhvr>
                                        <p:cTn id="55" dur="1" fill="hold">
                                          <p:stCondLst>
                                            <p:cond delay="0"/>
                                          </p:stCondLst>
                                        </p:cTn>
                                        <p:tgtEl>
                                          <p:spTgt spid="70"/>
                                        </p:tgtEl>
                                        <p:attrNameLst>
                                          <p:attrName>style.visibility</p:attrName>
                                        </p:attrNameLst>
                                      </p:cBhvr>
                                      <p:to>
                                        <p:strVal val="visible"/>
                                      </p:to>
                                    </p:set>
                                    <p:animEffect transition="in" filter="barn(inVertical)">
                                      <p:cBhvr>
                                        <p:cTn id="56" dur="500"/>
                                        <p:tgtEl>
                                          <p:spTgt spid="70"/>
                                        </p:tgtEl>
                                      </p:cBhvr>
                                    </p:animEffect>
                                  </p:childTnLst>
                                </p:cTn>
                              </p:par>
                              <p:par>
                                <p:cTn id="57" presetID="16" presetClass="entr" presetSubtype="21" fill="hold" grpId="0" nodeType="withEffect">
                                  <p:stCondLst>
                                    <p:cond delay="3250"/>
                                  </p:stCondLst>
                                  <p:childTnLst>
                                    <p:set>
                                      <p:cBhvr>
                                        <p:cTn id="58" dur="1" fill="hold">
                                          <p:stCondLst>
                                            <p:cond delay="0"/>
                                          </p:stCondLst>
                                        </p:cTn>
                                        <p:tgtEl>
                                          <p:spTgt spid="78"/>
                                        </p:tgtEl>
                                        <p:attrNameLst>
                                          <p:attrName>style.visibility</p:attrName>
                                        </p:attrNameLst>
                                      </p:cBhvr>
                                      <p:to>
                                        <p:strVal val="visible"/>
                                      </p:to>
                                    </p:set>
                                    <p:animEffect transition="in" filter="barn(inVertical)">
                                      <p:cBhvr>
                                        <p:cTn id="59" dur="500"/>
                                        <p:tgtEl>
                                          <p:spTgt spid="78"/>
                                        </p:tgtEl>
                                      </p:cBhvr>
                                    </p:animEffect>
                                  </p:childTnLst>
                                </p:cTn>
                              </p:par>
                              <p:par>
                                <p:cTn id="60" presetID="16" presetClass="entr" presetSubtype="21" fill="hold" grpId="0" nodeType="withEffect">
                                  <p:stCondLst>
                                    <p:cond delay="3250"/>
                                  </p:stCondLst>
                                  <p:childTnLst>
                                    <p:set>
                                      <p:cBhvr>
                                        <p:cTn id="61" dur="1" fill="hold">
                                          <p:stCondLst>
                                            <p:cond delay="0"/>
                                          </p:stCondLst>
                                        </p:cTn>
                                        <p:tgtEl>
                                          <p:spTgt spid="79"/>
                                        </p:tgtEl>
                                        <p:attrNameLst>
                                          <p:attrName>style.visibility</p:attrName>
                                        </p:attrNameLst>
                                      </p:cBhvr>
                                      <p:to>
                                        <p:strVal val="visible"/>
                                      </p:to>
                                    </p:set>
                                    <p:animEffect transition="in" filter="barn(inVertical)">
                                      <p:cBhvr>
                                        <p:cTn id="62" dur="500"/>
                                        <p:tgtEl>
                                          <p:spTgt spid="79"/>
                                        </p:tgtEl>
                                      </p:cBhvr>
                                    </p:animEffect>
                                  </p:childTnLst>
                                </p:cTn>
                              </p:par>
                              <p:par>
                                <p:cTn id="63" presetID="16" presetClass="entr" presetSubtype="21" fill="hold" grpId="0" nodeType="withEffect">
                                  <p:stCondLst>
                                    <p:cond delay="3250"/>
                                  </p:stCondLst>
                                  <p:childTnLst>
                                    <p:set>
                                      <p:cBhvr>
                                        <p:cTn id="64" dur="1" fill="hold">
                                          <p:stCondLst>
                                            <p:cond delay="0"/>
                                          </p:stCondLst>
                                        </p:cTn>
                                        <p:tgtEl>
                                          <p:spTgt spid="80"/>
                                        </p:tgtEl>
                                        <p:attrNameLst>
                                          <p:attrName>style.visibility</p:attrName>
                                        </p:attrNameLst>
                                      </p:cBhvr>
                                      <p:to>
                                        <p:strVal val="visible"/>
                                      </p:to>
                                    </p:set>
                                    <p:animEffect transition="in" filter="barn(inVertical)">
                                      <p:cBhvr>
                                        <p:cTn id="65" dur="500"/>
                                        <p:tgtEl>
                                          <p:spTgt spid="80"/>
                                        </p:tgtEl>
                                      </p:cBhvr>
                                    </p:animEffect>
                                  </p:childTnLst>
                                </p:cTn>
                              </p:par>
                            </p:childTnLst>
                          </p:cTn>
                        </p:par>
                        <p:par>
                          <p:cTn id="66" fill="hold">
                            <p:stCondLst>
                              <p:cond delay="4750"/>
                            </p:stCondLst>
                            <p:childTnLst>
                              <p:par>
                                <p:cTn id="67" presetID="10" presetClass="entr" presetSubtype="0" fill="hold" grpId="0" nodeType="afterEffect">
                                  <p:stCondLst>
                                    <p:cond delay="0"/>
                                  </p:stCondLst>
                                  <p:childTnLst>
                                    <p:set>
                                      <p:cBhvr>
                                        <p:cTn id="68" dur="1" fill="hold">
                                          <p:stCondLst>
                                            <p:cond delay="0"/>
                                          </p:stCondLst>
                                        </p:cTn>
                                        <p:tgtEl>
                                          <p:spTgt spid="89"/>
                                        </p:tgtEl>
                                        <p:attrNameLst>
                                          <p:attrName>style.visibility</p:attrName>
                                        </p:attrNameLst>
                                      </p:cBhvr>
                                      <p:to>
                                        <p:strVal val="visible"/>
                                      </p:to>
                                    </p:set>
                                    <p:animEffect transition="in" filter="fade">
                                      <p:cBhvr>
                                        <p:cTn id="69" dur="125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67" grpId="0"/>
      <p:bldP spid="69" grpId="0" animBg="1"/>
      <p:bldP spid="70" grpId="0"/>
      <p:bldP spid="71" grpId="0" animBg="1"/>
      <p:bldP spid="72" grpId="0" animBg="1"/>
      <p:bldP spid="73" grpId="0" animBg="1"/>
      <p:bldP spid="75" grpId="0" animBg="1"/>
      <p:bldP spid="76" grpId="0" animBg="1"/>
      <p:bldP spid="78" grpId="0"/>
      <p:bldP spid="79" grpId="0"/>
      <p:bldP spid="80" grpId="0"/>
      <p:bldP spid="82" grpId="0" animBg="1"/>
      <p:bldP spid="83" grpId="0" animBg="1"/>
      <p:bldP spid="8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a:t>
            </a:r>
            <a:r>
              <a:rPr lang="zh-CN" altLang="en-US" dirty="0">
                <a:latin typeface="方正兰亭超细黑简体" panose="02000000000000000000" pitchFamily="2" charset="-122"/>
                <a:ea typeface="方正兰亭超细黑简体" panose="02000000000000000000" pitchFamily="2" charset="-122"/>
              </a:rPr>
              <a:t>５</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623248"/>
          </a:xfrm>
          <a:prstGeom prst="rect">
            <a:avLst/>
          </a:prstGeom>
          <a:noFill/>
        </p:spPr>
        <p:txBody>
          <a:bodyPr wrap="square" lIns="68580" tIns="34290" rIns="68580" bIns="34290" rtlCol="0">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数字识别具体步骤</a:t>
            </a:r>
          </a:p>
        </p:txBody>
      </p:sp>
      <p:sp>
        <p:nvSpPr>
          <p:cNvPr id="46" name="TextBox 45"/>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
        <p:nvSpPr>
          <p:cNvPr id="2" name="文本框 1">
            <a:extLst>
              <a:ext uri="{FF2B5EF4-FFF2-40B4-BE49-F238E27FC236}">
                <a16:creationId xmlns:a16="http://schemas.microsoft.com/office/drawing/2014/main" id="{06489E76-4480-4F0D-A8A5-55B9658B1477}"/>
              </a:ext>
            </a:extLst>
          </p:cNvPr>
          <p:cNvSpPr txBox="1"/>
          <p:nvPr/>
        </p:nvSpPr>
        <p:spPr>
          <a:xfrm>
            <a:off x="1777107" y="1916832"/>
            <a:ext cx="7776864" cy="1354217"/>
          </a:xfrm>
          <a:prstGeom prst="rect">
            <a:avLst/>
          </a:prstGeom>
          <a:noFill/>
        </p:spPr>
        <p:txBody>
          <a:bodyPr wrap="square" rtlCol="0">
            <a:spAutoFit/>
          </a:bodyPr>
          <a:lstStyle/>
          <a:p>
            <a:r>
              <a:rPr lang="zh-CN" altLang="zh-CN" sz="3200" dirty="0">
                <a:solidFill>
                  <a:srgbClr val="2F5EB0"/>
                </a:solidFill>
              </a:rPr>
              <a:t>步骤</a:t>
            </a:r>
            <a:r>
              <a:rPr lang="en-US" altLang="zh-CN" sz="3200" dirty="0">
                <a:solidFill>
                  <a:srgbClr val="2F5EB0"/>
                </a:solidFill>
              </a:rPr>
              <a:t>5</a:t>
            </a:r>
            <a:r>
              <a:rPr lang="zh-CN" altLang="zh-CN" sz="3200" dirty="0">
                <a:solidFill>
                  <a:srgbClr val="2F5EB0"/>
                </a:solidFill>
              </a:rPr>
              <a:t>：继续进行一次卷积，非线性激活与池化</a:t>
            </a:r>
          </a:p>
          <a:p>
            <a:endParaRPr lang="zh-CN" altLang="en-US" dirty="0"/>
          </a:p>
        </p:txBody>
      </p:sp>
    </p:spTree>
    <p:extLst>
      <p:ext uri="{BB962C8B-B14F-4D97-AF65-F5344CB8AC3E}">
        <p14:creationId xmlns:p14="http://schemas.microsoft.com/office/powerpoint/2010/main" val="41563894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a:t>
            </a:r>
            <a:r>
              <a:rPr lang="zh-CN" altLang="en-US" dirty="0">
                <a:latin typeface="方正兰亭超细黑简体" panose="02000000000000000000" pitchFamily="2" charset="-122"/>
                <a:ea typeface="方正兰亭超细黑简体" panose="02000000000000000000" pitchFamily="2" charset="-122"/>
              </a:rPr>
              <a:t>５</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623248"/>
          </a:xfrm>
          <a:prstGeom prst="rect">
            <a:avLst/>
          </a:prstGeom>
          <a:noFill/>
        </p:spPr>
        <p:txBody>
          <a:bodyPr wrap="square" lIns="68580" tIns="34290" rIns="68580" bIns="34290" rtlCol="0">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数字识别具体步骤</a:t>
            </a:r>
          </a:p>
        </p:txBody>
      </p:sp>
      <p:sp>
        <p:nvSpPr>
          <p:cNvPr id="46" name="TextBox 45"/>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
        <p:nvSpPr>
          <p:cNvPr id="2" name="文本框 1">
            <a:extLst>
              <a:ext uri="{FF2B5EF4-FFF2-40B4-BE49-F238E27FC236}">
                <a16:creationId xmlns:a16="http://schemas.microsoft.com/office/drawing/2014/main" id="{813B0936-DBBF-4720-B8C6-31811CB54EA5}"/>
              </a:ext>
            </a:extLst>
          </p:cNvPr>
          <p:cNvSpPr txBox="1"/>
          <p:nvPr/>
        </p:nvSpPr>
        <p:spPr>
          <a:xfrm>
            <a:off x="1705099" y="1772816"/>
            <a:ext cx="7920880" cy="3477875"/>
          </a:xfrm>
          <a:prstGeom prst="rect">
            <a:avLst/>
          </a:prstGeom>
          <a:noFill/>
        </p:spPr>
        <p:txBody>
          <a:bodyPr wrap="square" rtlCol="0">
            <a:spAutoFit/>
          </a:bodyPr>
          <a:lstStyle/>
          <a:p>
            <a:r>
              <a:rPr lang="zh-CN" altLang="zh-CN" sz="2000" dirty="0">
                <a:solidFill>
                  <a:srgbClr val="2F5EB0"/>
                </a:solidFill>
              </a:rPr>
              <a:t>步骤</a:t>
            </a:r>
            <a:r>
              <a:rPr lang="en-US" altLang="zh-CN" sz="2000" dirty="0">
                <a:solidFill>
                  <a:srgbClr val="2F5EB0"/>
                </a:solidFill>
              </a:rPr>
              <a:t>6</a:t>
            </a:r>
            <a:r>
              <a:rPr lang="zh-CN" altLang="zh-CN" sz="2000" dirty="0">
                <a:solidFill>
                  <a:srgbClr val="2F5EB0"/>
                </a:solidFill>
              </a:rPr>
              <a:t>：全连接层中的具体为：在前向传播过程中，规定网络输入结点为</a:t>
            </a:r>
            <a:r>
              <a:rPr lang="en-US" altLang="zh-CN" sz="2000" dirty="0">
                <a:solidFill>
                  <a:srgbClr val="2F5EB0"/>
                </a:solidFill>
              </a:rPr>
              <a:t>784 </a:t>
            </a:r>
            <a:r>
              <a:rPr lang="zh-CN" altLang="zh-CN" sz="2000" dirty="0">
                <a:solidFill>
                  <a:srgbClr val="2F5EB0"/>
                </a:solidFill>
              </a:rPr>
              <a:t>个（代表每张输入图片的像素个数），隐藏层节点</a:t>
            </a:r>
            <a:r>
              <a:rPr lang="en-US" altLang="zh-CN" sz="2000" dirty="0">
                <a:solidFill>
                  <a:srgbClr val="2F5EB0"/>
                </a:solidFill>
              </a:rPr>
              <a:t>500 </a:t>
            </a:r>
            <a:r>
              <a:rPr lang="zh-CN" altLang="zh-CN" sz="2000" dirty="0">
                <a:solidFill>
                  <a:srgbClr val="2F5EB0"/>
                </a:solidFill>
              </a:rPr>
              <a:t>个，输出节点为</a:t>
            </a:r>
            <a:r>
              <a:rPr lang="en-US" altLang="zh-CN" sz="2000" dirty="0">
                <a:solidFill>
                  <a:srgbClr val="2F5EB0"/>
                </a:solidFill>
              </a:rPr>
              <a:t>100</a:t>
            </a:r>
            <a:r>
              <a:rPr lang="zh-CN" altLang="zh-CN" sz="2000" dirty="0">
                <a:solidFill>
                  <a:srgbClr val="2F5EB0"/>
                </a:solidFill>
              </a:rPr>
              <a:t>。由输入层到隐藏层的参数</a:t>
            </a:r>
            <a:r>
              <a:rPr lang="en-US" altLang="zh-CN" sz="2000" dirty="0">
                <a:solidFill>
                  <a:srgbClr val="2F5EB0"/>
                </a:solidFill>
              </a:rPr>
              <a:t>w1</a:t>
            </a:r>
            <a:r>
              <a:rPr lang="zh-CN" altLang="zh-CN" sz="2000" dirty="0">
                <a:solidFill>
                  <a:srgbClr val="2F5EB0"/>
                </a:solidFill>
              </a:rPr>
              <a:t>形状为</a:t>
            </a:r>
            <a:r>
              <a:rPr lang="en-US" altLang="zh-CN" sz="2000" dirty="0">
                <a:solidFill>
                  <a:srgbClr val="2F5EB0"/>
                </a:solidFill>
              </a:rPr>
              <a:t>[784,500]</a:t>
            </a:r>
            <a:r>
              <a:rPr lang="zh-CN" altLang="zh-CN" sz="2000" dirty="0">
                <a:solidFill>
                  <a:srgbClr val="2F5EB0"/>
                </a:solidFill>
              </a:rPr>
              <a:t>，由隐藏层到输出层的参数</a:t>
            </a:r>
            <a:r>
              <a:rPr lang="en-US" altLang="zh-CN" sz="2000" dirty="0">
                <a:solidFill>
                  <a:srgbClr val="2F5EB0"/>
                </a:solidFill>
              </a:rPr>
              <a:t>w2 </a:t>
            </a:r>
            <a:r>
              <a:rPr lang="zh-CN" altLang="zh-CN" sz="2000" dirty="0">
                <a:solidFill>
                  <a:srgbClr val="2F5EB0"/>
                </a:solidFill>
              </a:rPr>
              <a:t>形状为</a:t>
            </a:r>
            <a:r>
              <a:rPr lang="en-US" altLang="zh-CN" sz="2000" dirty="0">
                <a:solidFill>
                  <a:srgbClr val="2F5EB0"/>
                </a:solidFill>
              </a:rPr>
              <a:t>[500,100]</a:t>
            </a:r>
            <a:r>
              <a:rPr lang="zh-CN" altLang="zh-CN" sz="2000" dirty="0">
                <a:solidFill>
                  <a:srgbClr val="2F5EB0"/>
                </a:solidFill>
              </a:rPr>
              <a:t>，参数满足截断正态分布，并使用正则化，将每个参数的正则化损失加到总损失中。由输入层到隐藏层的偏置</a:t>
            </a:r>
            <a:r>
              <a:rPr lang="en-US" altLang="zh-CN" sz="2000" dirty="0">
                <a:solidFill>
                  <a:srgbClr val="2F5EB0"/>
                </a:solidFill>
              </a:rPr>
              <a:t>b1 </a:t>
            </a:r>
            <a:r>
              <a:rPr lang="zh-CN" altLang="zh-CN" sz="2000" dirty="0">
                <a:solidFill>
                  <a:srgbClr val="2F5EB0"/>
                </a:solidFill>
              </a:rPr>
              <a:t>形状为长度为</a:t>
            </a:r>
            <a:r>
              <a:rPr lang="en-US" altLang="zh-CN" sz="2000" dirty="0">
                <a:solidFill>
                  <a:srgbClr val="2F5EB0"/>
                </a:solidFill>
              </a:rPr>
              <a:t>500 </a:t>
            </a:r>
            <a:r>
              <a:rPr lang="zh-CN" altLang="zh-CN" sz="2000" dirty="0">
                <a:solidFill>
                  <a:srgbClr val="2F5EB0"/>
                </a:solidFill>
              </a:rPr>
              <a:t>的一维数组，由隐藏层到输出层的偏置</a:t>
            </a:r>
            <a:r>
              <a:rPr lang="en-US" altLang="zh-CN" sz="2000" dirty="0">
                <a:solidFill>
                  <a:srgbClr val="2F5EB0"/>
                </a:solidFill>
              </a:rPr>
              <a:t>b2 </a:t>
            </a:r>
            <a:r>
              <a:rPr lang="zh-CN" altLang="zh-CN" sz="2000" dirty="0">
                <a:solidFill>
                  <a:srgbClr val="2F5EB0"/>
                </a:solidFill>
              </a:rPr>
              <a:t>形状为长度为</a:t>
            </a:r>
            <a:r>
              <a:rPr lang="en-US" altLang="zh-CN" sz="2000" dirty="0">
                <a:solidFill>
                  <a:srgbClr val="2F5EB0"/>
                </a:solidFill>
              </a:rPr>
              <a:t>10 </a:t>
            </a:r>
            <a:r>
              <a:rPr lang="zh-CN" altLang="zh-CN" sz="2000" dirty="0">
                <a:solidFill>
                  <a:srgbClr val="2F5EB0"/>
                </a:solidFill>
              </a:rPr>
              <a:t>的一维数组，初始化值为全</a:t>
            </a:r>
            <a:r>
              <a:rPr lang="en-US" altLang="zh-CN" sz="2000" dirty="0">
                <a:solidFill>
                  <a:srgbClr val="2F5EB0"/>
                </a:solidFill>
              </a:rPr>
              <a:t>0</a:t>
            </a:r>
            <a:r>
              <a:rPr lang="zh-CN" altLang="zh-CN" sz="2000" dirty="0">
                <a:solidFill>
                  <a:srgbClr val="2F5EB0"/>
                </a:solidFill>
              </a:rPr>
              <a:t>。前向传播结构第一层为输入</a:t>
            </a:r>
            <a:r>
              <a:rPr lang="en-US" altLang="zh-CN" sz="2000" dirty="0">
                <a:solidFill>
                  <a:srgbClr val="2F5EB0"/>
                </a:solidFill>
              </a:rPr>
              <a:t>x </a:t>
            </a:r>
            <a:r>
              <a:rPr lang="zh-CN" altLang="zh-CN" sz="2000" dirty="0">
                <a:solidFill>
                  <a:srgbClr val="2F5EB0"/>
                </a:solidFill>
              </a:rPr>
              <a:t>与参数</a:t>
            </a:r>
            <a:r>
              <a:rPr lang="en-US" altLang="zh-CN" sz="2000" dirty="0">
                <a:solidFill>
                  <a:srgbClr val="2F5EB0"/>
                </a:solidFill>
              </a:rPr>
              <a:t>w1 </a:t>
            </a:r>
            <a:r>
              <a:rPr lang="zh-CN" altLang="zh-CN" sz="2000" dirty="0">
                <a:solidFill>
                  <a:srgbClr val="2F5EB0"/>
                </a:solidFill>
              </a:rPr>
              <a:t>矩阵相乘加上偏置</a:t>
            </a:r>
            <a:r>
              <a:rPr lang="en-US" altLang="zh-CN" sz="2000" dirty="0">
                <a:solidFill>
                  <a:srgbClr val="2F5EB0"/>
                </a:solidFill>
              </a:rPr>
              <a:t>b1</a:t>
            </a:r>
            <a:r>
              <a:rPr lang="zh-CN" altLang="zh-CN" sz="2000" dirty="0">
                <a:solidFill>
                  <a:srgbClr val="2F5EB0"/>
                </a:solidFill>
              </a:rPr>
              <a:t>，再经过</a:t>
            </a:r>
            <a:r>
              <a:rPr lang="en-US" altLang="zh-CN" sz="2000" dirty="0" err="1">
                <a:solidFill>
                  <a:srgbClr val="2F5EB0"/>
                </a:solidFill>
              </a:rPr>
              <a:t>relu</a:t>
            </a:r>
            <a:r>
              <a:rPr lang="en-US" altLang="zh-CN" sz="2000" dirty="0">
                <a:solidFill>
                  <a:srgbClr val="2F5EB0"/>
                </a:solidFill>
              </a:rPr>
              <a:t> </a:t>
            </a:r>
            <a:r>
              <a:rPr lang="zh-CN" altLang="zh-CN" sz="2000" dirty="0">
                <a:solidFill>
                  <a:srgbClr val="2F5EB0"/>
                </a:solidFill>
              </a:rPr>
              <a:t>函数，得到隐藏层输出</a:t>
            </a:r>
            <a:r>
              <a:rPr lang="en-US" altLang="zh-CN" sz="2000" dirty="0">
                <a:solidFill>
                  <a:srgbClr val="2F5EB0"/>
                </a:solidFill>
              </a:rPr>
              <a:t>y1</a:t>
            </a:r>
            <a:r>
              <a:rPr lang="zh-CN" altLang="zh-CN" sz="2000" dirty="0">
                <a:solidFill>
                  <a:srgbClr val="2F5EB0"/>
                </a:solidFill>
              </a:rPr>
              <a:t>。前向传播结构第二层为隐藏层输出</a:t>
            </a:r>
            <a:r>
              <a:rPr lang="en-US" altLang="zh-CN" sz="2000" dirty="0">
                <a:solidFill>
                  <a:srgbClr val="2F5EB0"/>
                </a:solidFill>
              </a:rPr>
              <a:t>y1 </a:t>
            </a:r>
            <a:r>
              <a:rPr lang="zh-CN" altLang="zh-CN" sz="2000" dirty="0">
                <a:solidFill>
                  <a:srgbClr val="2F5EB0"/>
                </a:solidFill>
              </a:rPr>
              <a:t>与参数</a:t>
            </a:r>
            <a:r>
              <a:rPr lang="en-US" altLang="zh-CN" sz="2000" dirty="0">
                <a:solidFill>
                  <a:srgbClr val="2F5EB0"/>
                </a:solidFill>
              </a:rPr>
              <a:t>w2 </a:t>
            </a:r>
            <a:r>
              <a:rPr lang="zh-CN" altLang="zh-CN" sz="2000" dirty="0">
                <a:solidFill>
                  <a:srgbClr val="2F5EB0"/>
                </a:solidFill>
              </a:rPr>
              <a:t>矩阵相乘加上偏置</a:t>
            </a:r>
            <a:r>
              <a:rPr lang="en-US" altLang="zh-CN" sz="2000" dirty="0">
                <a:solidFill>
                  <a:srgbClr val="2F5EB0"/>
                </a:solidFill>
              </a:rPr>
              <a:t>b2</a:t>
            </a:r>
            <a:r>
              <a:rPr lang="zh-CN" altLang="zh-CN" sz="2000" dirty="0">
                <a:solidFill>
                  <a:srgbClr val="2F5EB0"/>
                </a:solidFill>
              </a:rPr>
              <a:t>，得到输出</a:t>
            </a:r>
            <a:r>
              <a:rPr lang="en-US" altLang="zh-CN" sz="2000" dirty="0">
                <a:solidFill>
                  <a:srgbClr val="2F5EB0"/>
                </a:solidFill>
              </a:rPr>
              <a:t>y</a:t>
            </a:r>
            <a:r>
              <a:rPr lang="zh-CN" altLang="zh-CN" sz="2000" dirty="0">
                <a:solidFill>
                  <a:srgbClr val="2F5EB0"/>
                </a:solidFill>
              </a:rPr>
              <a:t>。同时在前向传播构建神经网络时使用</a:t>
            </a:r>
            <a:r>
              <a:rPr lang="en-US" altLang="zh-CN" sz="2000" dirty="0">
                <a:solidFill>
                  <a:srgbClr val="2F5EB0"/>
                </a:solidFill>
              </a:rPr>
              <a:t>dropout</a:t>
            </a:r>
            <a:r>
              <a:rPr lang="zh-CN" altLang="zh-CN" sz="2000" dirty="0">
                <a:solidFill>
                  <a:srgbClr val="2F5EB0"/>
                </a:solidFill>
              </a:rPr>
              <a:t>来减小过拟合加快模型的训练速度</a:t>
            </a:r>
            <a:endParaRPr lang="zh-CN" altLang="en-US" sz="2000" dirty="0">
              <a:solidFill>
                <a:srgbClr val="2F5EB0"/>
              </a:solidFill>
            </a:endParaRPr>
          </a:p>
        </p:txBody>
      </p:sp>
    </p:spTree>
    <p:extLst>
      <p:ext uri="{BB962C8B-B14F-4D97-AF65-F5344CB8AC3E}">
        <p14:creationId xmlns:p14="http://schemas.microsoft.com/office/powerpoint/2010/main" val="34611984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18</a:t>
            </a:r>
            <a:endParaRPr lang="zh-CN" dirty="0">
              <a:latin typeface="方正兰亭超细黑简体" panose="02000000000000000000" pitchFamily="2" charset="-122"/>
              <a:ea typeface="方正兰亭超细黑简体" panose="02000000000000000000" pitchFamily="2" charset="-122"/>
            </a:endParaRPr>
          </a:p>
        </p:txBody>
      </p:sp>
      <p:sp>
        <p:nvSpPr>
          <p:cNvPr id="15" name="矩形 14"/>
          <p:cNvSpPr/>
          <p:nvPr/>
        </p:nvSpPr>
        <p:spPr>
          <a:xfrm>
            <a:off x="-95100" y="2132856"/>
            <a:ext cx="12290276"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5"/>
          <p:cNvSpPr/>
          <p:nvPr/>
        </p:nvSpPr>
        <p:spPr bwMode="auto">
          <a:xfrm>
            <a:off x="4300872" y="28592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cxnSp>
        <p:nvCxnSpPr>
          <p:cNvPr id="18" name="直接连接符 17"/>
          <p:cNvCxnSpPr/>
          <p:nvPr/>
        </p:nvCxnSpPr>
        <p:spPr>
          <a:xfrm>
            <a:off x="5669024" y="2787237"/>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文本框 9"/>
          <p:cNvSpPr txBox="1"/>
          <p:nvPr/>
        </p:nvSpPr>
        <p:spPr>
          <a:xfrm>
            <a:off x="5853187" y="2996719"/>
            <a:ext cx="2103040" cy="807913"/>
          </a:xfrm>
          <a:prstGeom prst="rect">
            <a:avLst/>
          </a:prstGeom>
          <a:noFill/>
        </p:spPr>
        <p:txBody>
          <a:bodyPr wrap="square" lIns="68580" tIns="34290" rIns="68580" bIns="34290" rtlCol="0">
            <a:spAutoFit/>
          </a:bodyPr>
          <a:lstStyle/>
          <a:p>
            <a:pPr marL="0" lvl="1" algn="ctr"/>
            <a:r>
              <a:rPr lang="zh-CN" altLang="en-US" sz="2400" b="1" dirty="0">
                <a:solidFill>
                  <a:schemeClr val="bg1"/>
                </a:solidFill>
                <a:latin typeface="微软雅黑" panose="020B0503020204020204" pitchFamily="34" charset="-122"/>
                <a:ea typeface="微软雅黑" panose="020B0503020204020204" pitchFamily="34" charset="-122"/>
              </a:rPr>
              <a:t>项目遇到的问题</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2" name="矩形 5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第三章  </a:t>
            </a:r>
            <a:r>
              <a:rPr lang="en-US" altLang="zh-CN" b="1" dirty="0">
                <a:solidFill>
                  <a:srgbClr val="2F5EB0"/>
                </a:solidFill>
              </a:rPr>
              <a:t>SECTION</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55" name="KSO_Shape"/>
          <p:cNvSpPr/>
          <p:nvPr/>
        </p:nvSpPr>
        <p:spPr bwMode="auto">
          <a:xfrm>
            <a:off x="4599105" y="3109851"/>
            <a:ext cx="587524" cy="58165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2F5EB0"/>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8"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9" name="TextBox 58"/>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5"/>
                                        </p:tgtEl>
                                        <p:attrNameLst>
                                          <p:attrName>style.visibility</p:attrName>
                                        </p:attrNameLst>
                                      </p:cBhvr>
                                      <p:to>
                                        <p:strVal val="visible"/>
                                      </p:to>
                                    </p:set>
                                    <p:anim calcmode="lin" valueType="num">
                                      <p:cBhvr>
                                        <p:cTn id="18" dur="500" fill="hold"/>
                                        <p:tgtEl>
                                          <p:spTgt spid="55"/>
                                        </p:tgtEl>
                                        <p:attrNameLst>
                                          <p:attrName>ppt_w</p:attrName>
                                        </p:attrNameLst>
                                      </p:cBhvr>
                                      <p:tavLst>
                                        <p:tav tm="0">
                                          <p:val>
                                            <p:fltVal val="0"/>
                                          </p:val>
                                        </p:tav>
                                        <p:tav tm="100000">
                                          <p:val>
                                            <p:strVal val="#ppt_w"/>
                                          </p:val>
                                        </p:tav>
                                      </p:tavLst>
                                    </p:anim>
                                    <p:anim calcmode="lin" valueType="num">
                                      <p:cBhvr>
                                        <p:cTn id="19" dur="500" fill="hold"/>
                                        <p:tgtEl>
                                          <p:spTgt spid="55"/>
                                        </p:tgtEl>
                                        <p:attrNameLst>
                                          <p:attrName>ppt_h</p:attrName>
                                        </p:attrNameLst>
                                      </p:cBhvr>
                                      <p:tavLst>
                                        <p:tav tm="0">
                                          <p:val>
                                            <p:fltVal val="0"/>
                                          </p:val>
                                        </p:tav>
                                        <p:tav tm="100000">
                                          <p:val>
                                            <p:strVal val="#ppt_h"/>
                                          </p:val>
                                        </p:tav>
                                      </p:tavLst>
                                    </p:anim>
                                    <p:animEffect transition="in" filter="fade">
                                      <p:cBhvr>
                                        <p:cTn id="20" dur="500"/>
                                        <p:tgtEl>
                                          <p:spTgt spid="55"/>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12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55" grpId="0" animBg="1"/>
      <p:bldP spid="5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19</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3" name="Freeform 6"/>
          <p:cNvSpPr/>
          <p:nvPr/>
        </p:nvSpPr>
        <p:spPr bwMode="auto">
          <a:xfrm>
            <a:off x="8036283" y="1626445"/>
            <a:ext cx="2485774" cy="1513561"/>
          </a:xfrm>
          <a:custGeom>
            <a:avLst/>
            <a:gdLst>
              <a:gd name="T0" fmla="*/ 675 w 675"/>
              <a:gd name="T1" fmla="*/ 90 h 411"/>
              <a:gd name="T2" fmla="*/ 505 w 675"/>
              <a:gd name="T3" fmla="*/ 45 h 411"/>
              <a:gd name="T4" fmla="*/ 338 w 675"/>
              <a:gd name="T5" fmla="*/ 0 h 411"/>
              <a:gd name="T6" fmla="*/ 170 w 675"/>
              <a:gd name="T7" fmla="*/ 45 h 411"/>
              <a:gd name="T8" fmla="*/ 0 w 675"/>
              <a:gd name="T9" fmla="*/ 90 h 411"/>
              <a:gd name="T10" fmla="*/ 0 w 675"/>
              <a:gd name="T11" fmla="*/ 90 h 411"/>
              <a:gd name="T12" fmla="*/ 0 w 675"/>
              <a:gd name="T13" fmla="*/ 411 h 411"/>
              <a:gd name="T14" fmla="*/ 675 w 675"/>
              <a:gd name="T15" fmla="*/ 411 h 411"/>
              <a:gd name="T16" fmla="*/ 675 w 675"/>
              <a:gd name="T17" fmla="*/ 90 h 411"/>
              <a:gd name="T18" fmla="*/ 675 w 675"/>
              <a:gd name="T19" fmla="*/ 9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411">
                <a:moveTo>
                  <a:pt x="675" y="90"/>
                </a:moveTo>
                <a:lnTo>
                  <a:pt x="505" y="45"/>
                </a:lnTo>
                <a:lnTo>
                  <a:pt x="338" y="0"/>
                </a:lnTo>
                <a:lnTo>
                  <a:pt x="170" y="45"/>
                </a:lnTo>
                <a:lnTo>
                  <a:pt x="0" y="90"/>
                </a:lnTo>
                <a:lnTo>
                  <a:pt x="0" y="90"/>
                </a:lnTo>
                <a:lnTo>
                  <a:pt x="0" y="411"/>
                </a:lnTo>
                <a:lnTo>
                  <a:pt x="675" y="411"/>
                </a:lnTo>
                <a:lnTo>
                  <a:pt x="675" y="90"/>
                </a:lnTo>
                <a:lnTo>
                  <a:pt x="675" y="90"/>
                </a:lnTo>
                <a:close/>
              </a:path>
            </a:pathLst>
          </a:custGeom>
          <a:solidFill>
            <a:srgbClr val="2F5EB0"/>
          </a:solidFill>
          <a:ln>
            <a:noFill/>
          </a:ln>
          <a:effectLst>
            <a:innerShdw blurRad="63500" dist="50800" dir="13500000">
              <a:prstClr val="black">
                <a:alpha val="50000"/>
              </a:prstClr>
            </a:innerShdw>
          </a:effectLst>
        </p:spPr>
        <p:txBody>
          <a:bodyPr vert="horz" wrap="square" lIns="91440" tIns="756000" rIns="91440" bIns="45720" numCol="1" anchor="t" anchorCtr="0" compatLnSpc="1"/>
          <a:lstStyle/>
          <a:p>
            <a:pPr algn="ctr">
              <a:lnSpc>
                <a:spcPts val="1500"/>
              </a:lnSpc>
            </a:pPr>
            <a:r>
              <a:rPr lang="en-US" altLang="zh-CN" sz="5400" dirty="0">
                <a:solidFill>
                  <a:schemeClr val="bg1"/>
                </a:solidFill>
                <a:latin typeface="微软雅黑" panose="020B0503020204020204" pitchFamily="34" charset="-122"/>
                <a:ea typeface="微软雅黑" panose="020B0503020204020204" pitchFamily="34" charset="-122"/>
                <a:cs typeface="UKIJ Qolyazma" pitchFamily="18" charset="0"/>
              </a:rPr>
              <a:t>62</a:t>
            </a:r>
            <a:r>
              <a:rPr lang="en-US" altLang="zh-CN" sz="2400" dirty="0">
                <a:solidFill>
                  <a:schemeClr val="bg1"/>
                </a:solidFill>
                <a:latin typeface="微软雅黑" panose="020B0503020204020204" pitchFamily="34" charset="-122"/>
                <a:ea typeface="微软雅黑" panose="020B0503020204020204" pitchFamily="34" charset="-122"/>
                <a:cs typeface="UKIJ Qolyazma" pitchFamily="18" charset="0"/>
              </a:rPr>
              <a:t>%</a:t>
            </a:r>
          </a:p>
          <a:p>
            <a:pPr algn="ctr">
              <a:lnSpc>
                <a:spcPts val="1500"/>
              </a:lnSpc>
            </a:pPr>
            <a:r>
              <a:rPr lang="zh-CN" altLang="en-US" sz="1200" dirty="0">
                <a:solidFill>
                  <a:schemeClr val="bg1"/>
                </a:solidFill>
                <a:latin typeface="微软雅黑" panose="020B0503020204020204" pitchFamily="34" charset="-122"/>
                <a:ea typeface="微软雅黑" panose="020B0503020204020204" pitchFamily="34" charset="-122"/>
              </a:rPr>
              <a:t>。</a:t>
            </a:r>
          </a:p>
        </p:txBody>
      </p:sp>
      <p:sp>
        <p:nvSpPr>
          <p:cNvPr id="84" name="Freeform 7"/>
          <p:cNvSpPr/>
          <p:nvPr/>
        </p:nvSpPr>
        <p:spPr bwMode="auto">
          <a:xfrm>
            <a:off x="8036283" y="3349916"/>
            <a:ext cx="2485774" cy="1078536"/>
          </a:xfrm>
          <a:custGeom>
            <a:avLst/>
            <a:gdLst>
              <a:gd name="T0" fmla="*/ 0 w 675"/>
              <a:gd name="T1" fmla="*/ 0 h 253"/>
              <a:gd name="T2" fmla="*/ 0 w 675"/>
              <a:gd name="T3" fmla="*/ 163 h 253"/>
              <a:gd name="T4" fmla="*/ 0 w 675"/>
              <a:gd name="T5" fmla="*/ 163 h 253"/>
              <a:gd name="T6" fmla="*/ 170 w 675"/>
              <a:gd name="T7" fmla="*/ 208 h 253"/>
              <a:gd name="T8" fmla="*/ 338 w 675"/>
              <a:gd name="T9" fmla="*/ 253 h 253"/>
              <a:gd name="T10" fmla="*/ 505 w 675"/>
              <a:gd name="T11" fmla="*/ 208 h 253"/>
              <a:gd name="T12" fmla="*/ 675 w 675"/>
              <a:gd name="T13" fmla="*/ 163 h 253"/>
              <a:gd name="T14" fmla="*/ 675 w 675"/>
              <a:gd name="T15" fmla="*/ 163 h 253"/>
              <a:gd name="T16" fmla="*/ 675 w 675"/>
              <a:gd name="T17" fmla="*/ 0 h 253"/>
              <a:gd name="T18" fmla="*/ 0 w 675"/>
              <a:gd name="T19"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253">
                <a:moveTo>
                  <a:pt x="0" y="0"/>
                </a:moveTo>
                <a:lnTo>
                  <a:pt x="0" y="163"/>
                </a:lnTo>
                <a:lnTo>
                  <a:pt x="0" y="163"/>
                </a:lnTo>
                <a:lnTo>
                  <a:pt x="170" y="208"/>
                </a:lnTo>
                <a:lnTo>
                  <a:pt x="338" y="253"/>
                </a:lnTo>
                <a:lnTo>
                  <a:pt x="505" y="208"/>
                </a:lnTo>
                <a:lnTo>
                  <a:pt x="675" y="163"/>
                </a:lnTo>
                <a:lnTo>
                  <a:pt x="675" y="163"/>
                </a:lnTo>
                <a:lnTo>
                  <a:pt x="675" y="0"/>
                </a:lnTo>
                <a:lnTo>
                  <a:pt x="0" y="0"/>
                </a:lnTo>
                <a:close/>
              </a:path>
            </a:pathLst>
          </a:custGeom>
          <a:solidFill>
            <a:srgbClr val="2F5EB0"/>
          </a:solidFill>
          <a:ln>
            <a:noFill/>
          </a:ln>
          <a:effectLst>
            <a:innerShdw blurRad="63500" dist="50800" dir="13500000">
              <a:prstClr val="black">
                <a:alpha val="50000"/>
              </a:prstClr>
            </a:innerShdw>
          </a:effectLst>
        </p:spPr>
        <p:txBody>
          <a:bodyPr vert="horz" wrap="square" lIns="91440" tIns="612000" rIns="91440" bIns="45720" numCol="1" anchor="t" anchorCtr="0" compatLnSpc="1"/>
          <a:lstStyle/>
          <a:p>
            <a:pPr lvl="0" algn="ctr">
              <a:lnSpc>
                <a:spcPts val="1500"/>
              </a:lnSpc>
            </a:pPr>
            <a:r>
              <a:rPr lang="en-US" altLang="zh-CN" sz="5400" dirty="0">
                <a:solidFill>
                  <a:prstClr val="white"/>
                </a:solidFill>
                <a:latin typeface="微软雅黑" panose="020B0503020204020204" pitchFamily="34" charset="-122"/>
                <a:ea typeface="微软雅黑" panose="020B0503020204020204" pitchFamily="34" charset="-122"/>
                <a:cs typeface="UKIJ Qolyazma" pitchFamily="18" charset="0"/>
              </a:rPr>
              <a:t>38</a:t>
            </a:r>
            <a:r>
              <a:rPr lang="en-US" altLang="zh-CN" sz="2400" dirty="0">
                <a:solidFill>
                  <a:prstClr val="white"/>
                </a:solidFill>
                <a:latin typeface="微软雅黑" panose="020B0503020204020204" pitchFamily="34" charset="-122"/>
                <a:ea typeface="微软雅黑" panose="020B0503020204020204" pitchFamily="34" charset="-122"/>
                <a:cs typeface="UKIJ Qolyazma" pitchFamily="18" charset="0"/>
              </a:rPr>
              <a:t>%</a:t>
            </a:r>
          </a:p>
          <a:p>
            <a:endParaRPr lang="zh-CN" altLang="en-US" dirty="0">
              <a:latin typeface="微软雅黑" panose="020B0503020204020204" pitchFamily="34" charset="-122"/>
              <a:ea typeface="微软雅黑" panose="020B0503020204020204" pitchFamily="34" charset="-122"/>
            </a:endParaRPr>
          </a:p>
        </p:txBody>
      </p:sp>
      <p:cxnSp>
        <p:nvCxnSpPr>
          <p:cNvPr id="85" name="直接连接符 84"/>
          <p:cNvCxnSpPr/>
          <p:nvPr/>
        </p:nvCxnSpPr>
        <p:spPr>
          <a:xfrm flipH="1">
            <a:off x="1807591" y="3127306"/>
            <a:ext cx="6228692"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84" idx="0"/>
          </p:cNvCxnSpPr>
          <p:nvPr/>
        </p:nvCxnSpPr>
        <p:spPr>
          <a:xfrm flipH="1">
            <a:off x="1807591" y="3349916"/>
            <a:ext cx="6228692"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87" name="TextBox 13"/>
          <p:cNvSpPr txBox="1"/>
          <p:nvPr/>
        </p:nvSpPr>
        <p:spPr>
          <a:xfrm flipH="1">
            <a:off x="1807591" y="1628800"/>
            <a:ext cx="2786907" cy="369326"/>
          </a:xfrm>
          <a:prstGeom prst="rect">
            <a:avLst/>
          </a:prstGeom>
          <a:noFill/>
          <a:ln>
            <a:noFill/>
          </a:ln>
        </p:spPr>
        <p:txBody>
          <a:bodyPr wrap="square" lIns="91434" tIns="45717" rIns="91434" bIns="45717">
            <a:spAutoFit/>
          </a:bodyPr>
          <a:lstStyle>
            <a:defPPr>
              <a:defRPr lang="zh-CN"/>
            </a:defPPr>
            <a:lvl1pPr algn="ctr" eaLnBrk="0" hangingPunct="0">
              <a:defRPr sz="2200" b="1">
                <a:solidFill>
                  <a:srgbClr val="333333"/>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l">
              <a:spcBef>
                <a:spcPct val="0"/>
              </a:spcBef>
              <a:buFont typeface="Arial" panose="020B0604020202020204" pitchFamily="34" charset="0"/>
              <a:buNone/>
            </a:pPr>
            <a:r>
              <a:rPr lang="zh-CN" altLang="en-US" sz="1800" dirty="0">
                <a:solidFill>
                  <a:srgbClr val="2F5EB0"/>
                </a:solidFill>
                <a:cs typeface="Arial" panose="020B0604020202020204" pitchFamily="34" charset="0"/>
              </a:rPr>
              <a:t>图像切割的问题</a:t>
            </a:r>
          </a:p>
        </p:txBody>
      </p:sp>
      <p:sp>
        <p:nvSpPr>
          <p:cNvPr id="88" name="TextBox 14"/>
          <p:cNvSpPr txBox="1"/>
          <p:nvPr/>
        </p:nvSpPr>
        <p:spPr>
          <a:xfrm>
            <a:off x="1807591" y="1993450"/>
            <a:ext cx="5250703" cy="1022716"/>
          </a:xfrm>
          <a:prstGeom prst="rect">
            <a:avLst/>
          </a:prstGeom>
          <a:noFill/>
        </p:spPr>
        <p:txBody>
          <a:bodyPr wrap="square" rtlCol="0">
            <a:spAutoFit/>
          </a:bodyPr>
          <a:lstStyle/>
          <a:p>
            <a:pPr>
              <a:lnSpc>
                <a:spcPct val="130000"/>
              </a:lnSpc>
            </a:pPr>
            <a:r>
              <a:rPr lang="zh-CN" altLang="en-US" sz="1600" b="1" dirty="0">
                <a:solidFill>
                  <a:schemeClr val="tx2"/>
                </a:solidFill>
              </a:rPr>
              <a:t>进行灰度化时，由于是</a:t>
            </a:r>
            <a:r>
              <a:rPr lang="zh-CN" altLang="zh-CN" sz="1600" b="1" dirty="0">
                <a:solidFill>
                  <a:schemeClr val="tx2"/>
                </a:solidFill>
              </a:rPr>
              <a:t>灰度化的图像，只能填充</a:t>
            </a:r>
            <a:r>
              <a:rPr lang="en-US" altLang="zh-CN" sz="1600" b="1" dirty="0">
                <a:solidFill>
                  <a:schemeClr val="tx2"/>
                </a:solidFill>
              </a:rPr>
              <a:t>255</a:t>
            </a:r>
            <a:r>
              <a:rPr lang="zh-CN" altLang="zh-CN" sz="1600" b="1" dirty="0">
                <a:solidFill>
                  <a:schemeClr val="tx2"/>
                </a:solidFill>
              </a:rPr>
              <a:t>块联通区域，对于联通区域大于</a:t>
            </a:r>
            <a:r>
              <a:rPr lang="en-US" altLang="zh-CN" sz="1600" b="1" dirty="0">
                <a:solidFill>
                  <a:schemeClr val="tx2"/>
                </a:solidFill>
              </a:rPr>
              <a:t>255</a:t>
            </a:r>
            <a:r>
              <a:rPr lang="zh-CN" altLang="zh-CN" sz="1600" b="1" dirty="0">
                <a:solidFill>
                  <a:schemeClr val="tx2"/>
                </a:solidFill>
              </a:rPr>
              <a:t>快的，后面的联通区域颜色填充就会大于</a:t>
            </a:r>
            <a:r>
              <a:rPr lang="en-US" altLang="zh-CN" sz="1600" b="1" dirty="0">
                <a:solidFill>
                  <a:schemeClr val="tx2"/>
                </a:solidFill>
              </a:rPr>
              <a:t>255</a:t>
            </a:r>
            <a:r>
              <a:rPr lang="zh-CN" altLang="zh-CN" sz="1600" b="1" dirty="0">
                <a:solidFill>
                  <a:schemeClr val="tx2"/>
                </a:solidFill>
              </a:rPr>
              <a:t>为白色，即把有效部分去除掉了</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89" name="TextBox 15"/>
          <p:cNvSpPr txBox="1"/>
          <p:nvPr/>
        </p:nvSpPr>
        <p:spPr>
          <a:xfrm flipH="1">
            <a:off x="1807591" y="3609418"/>
            <a:ext cx="2786907" cy="369326"/>
          </a:xfrm>
          <a:prstGeom prst="rect">
            <a:avLst/>
          </a:prstGeom>
          <a:noFill/>
          <a:ln>
            <a:noFill/>
          </a:ln>
        </p:spPr>
        <p:txBody>
          <a:bodyPr wrap="square" lIns="91434" tIns="45717" rIns="91434" bIns="45717">
            <a:spAutoFit/>
          </a:bodyPr>
          <a:lstStyle>
            <a:defPPr>
              <a:defRPr lang="zh-CN"/>
            </a:defPPr>
            <a:lvl1pPr eaLnBrk="0" hangingPunct="0">
              <a:defRPr sz="2200" b="1">
                <a:solidFill>
                  <a:srgbClr val="333333"/>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1800" dirty="0">
                <a:solidFill>
                  <a:srgbClr val="2F5EB0"/>
                </a:solidFill>
                <a:cs typeface="Arial" panose="020B0604020202020204" pitchFamily="34" charset="0"/>
              </a:rPr>
              <a:t>解决办法</a:t>
            </a:r>
          </a:p>
        </p:txBody>
      </p:sp>
      <p:sp>
        <p:nvSpPr>
          <p:cNvPr id="90" name="TextBox 16"/>
          <p:cNvSpPr txBox="1"/>
          <p:nvPr/>
        </p:nvSpPr>
        <p:spPr>
          <a:xfrm>
            <a:off x="1807591" y="3974068"/>
            <a:ext cx="5250703" cy="1569660"/>
          </a:xfrm>
          <a:prstGeom prst="rect">
            <a:avLst/>
          </a:prstGeom>
          <a:noFill/>
        </p:spPr>
        <p:txBody>
          <a:bodyPr wrap="square" rtlCol="0">
            <a:spAutoFit/>
          </a:bodyPr>
          <a:lstStyle/>
          <a:p>
            <a:r>
              <a:rPr lang="zh-CN" altLang="zh-CN" sz="1600" b="1" dirty="0">
                <a:solidFill>
                  <a:schemeClr val="tx2"/>
                </a:solidFill>
              </a:rPr>
              <a:t>添加一个对颜色的控制，当颜色累加到</a:t>
            </a:r>
            <a:r>
              <a:rPr lang="en-US" altLang="zh-CN" sz="1600" b="1" dirty="0">
                <a:solidFill>
                  <a:schemeClr val="tx2"/>
                </a:solidFill>
              </a:rPr>
              <a:t>255</a:t>
            </a:r>
            <a:r>
              <a:rPr lang="zh-CN" altLang="zh-CN" sz="1600" b="1" dirty="0">
                <a:solidFill>
                  <a:schemeClr val="tx2"/>
                </a:solidFill>
              </a:rPr>
              <a:t>时，停止此次连通域填充；对填充的图像进行降噪，把小于设定阀值的设置为白色，大于阀值的设定为一个固定的颜色，并添加到系统中，下次遍历时就不再对该连通域填充；循环上述操作就可以把图像中小于设定阀值的来联通区域降噪完</a:t>
            </a:r>
          </a:p>
        </p:txBody>
      </p:sp>
      <p:sp>
        <p:nvSpPr>
          <p:cNvPr id="91" name="矩形 47"/>
          <p:cNvSpPr>
            <a:spLocks noChangeArrowheads="1"/>
          </p:cNvSpPr>
          <p:nvPr/>
        </p:nvSpPr>
        <p:spPr bwMode="auto">
          <a:xfrm>
            <a:off x="1705099" y="5283146"/>
            <a:ext cx="8939283" cy="32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20000"/>
              </a:lnSpc>
              <a:spcBef>
                <a:spcPct val="0"/>
              </a:spcBef>
              <a:buNone/>
            </a:pPr>
            <a:endParaRPr lang="zh-CN" altLang="en-US" sz="1400" dirty="0">
              <a:solidFill>
                <a:schemeClr val="tx1">
                  <a:lumMod val="50000"/>
                  <a:lumOff val="50000"/>
                </a:schemeClr>
              </a:solidFill>
              <a:sym typeface="微软雅黑" panose="020B0503020204020204" pitchFamily="34" charset="-122"/>
            </a:endParaRPr>
          </a:p>
        </p:txBody>
      </p:sp>
      <p:sp>
        <p:nvSpPr>
          <p:cNvPr id="92" name="TextBox 91"/>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p:tgtEl>
                                          <p:spTgt spid="83"/>
                                        </p:tgtEl>
                                        <p:attrNameLst>
                                          <p:attrName>ppt_y</p:attrName>
                                        </p:attrNameLst>
                                      </p:cBhvr>
                                      <p:tavLst>
                                        <p:tav tm="0">
                                          <p:val>
                                            <p:strVal val="#ppt_y+#ppt_h*1.125000"/>
                                          </p:val>
                                        </p:tav>
                                        <p:tav tm="100000">
                                          <p:val>
                                            <p:strVal val="#ppt_y"/>
                                          </p:val>
                                        </p:tav>
                                      </p:tavLst>
                                    </p:anim>
                                    <p:animEffect transition="in" filter="wipe(up)">
                                      <p:cBhvr>
                                        <p:cTn id="8" dur="500"/>
                                        <p:tgtEl>
                                          <p:spTgt spid="8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500"/>
                                        <p:tgtEl>
                                          <p:spTgt spid="84"/>
                                        </p:tgtEl>
                                        <p:attrNameLst>
                                          <p:attrName>ppt_y</p:attrName>
                                        </p:attrNameLst>
                                      </p:cBhvr>
                                      <p:tavLst>
                                        <p:tav tm="0">
                                          <p:val>
                                            <p:strVal val="#ppt_y-#ppt_h*1.125000"/>
                                          </p:val>
                                        </p:tav>
                                        <p:tav tm="100000">
                                          <p:val>
                                            <p:strVal val="#ppt_y"/>
                                          </p:val>
                                        </p:tav>
                                      </p:tavLst>
                                    </p:anim>
                                    <p:animEffect transition="in" filter="wipe(down)">
                                      <p:cBhvr>
                                        <p:cTn id="12" dur="500"/>
                                        <p:tgtEl>
                                          <p:spTgt spid="84"/>
                                        </p:tgtEl>
                                      </p:cBhvr>
                                    </p:animEffect>
                                  </p:childTnLst>
                                </p:cTn>
                              </p:par>
                              <p:par>
                                <p:cTn id="13" presetID="22" presetClass="entr" presetSubtype="2" fill="hold" nodeType="withEffect">
                                  <p:stCondLst>
                                    <p:cond delay="400"/>
                                  </p:stCondLst>
                                  <p:childTnLst>
                                    <p:set>
                                      <p:cBhvr>
                                        <p:cTn id="14" dur="1" fill="hold">
                                          <p:stCondLst>
                                            <p:cond delay="0"/>
                                          </p:stCondLst>
                                        </p:cTn>
                                        <p:tgtEl>
                                          <p:spTgt spid="85"/>
                                        </p:tgtEl>
                                        <p:attrNameLst>
                                          <p:attrName>style.visibility</p:attrName>
                                        </p:attrNameLst>
                                      </p:cBhvr>
                                      <p:to>
                                        <p:strVal val="visible"/>
                                      </p:to>
                                    </p:set>
                                    <p:animEffect transition="in" filter="wipe(right)">
                                      <p:cBhvr>
                                        <p:cTn id="15" dur="500"/>
                                        <p:tgtEl>
                                          <p:spTgt spid="85"/>
                                        </p:tgtEl>
                                      </p:cBhvr>
                                    </p:animEffect>
                                  </p:childTnLst>
                                </p:cTn>
                              </p:par>
                              <p:par>
                                <p:cTn id="16" presetID="22" presetClass="entr" presetSubtype="2" fill="hold" nodeType="withEffect">
                                  <p:stCondLst>
                                    <p:cond delay="400"/>
                                  </p:stCondLst>
                                  <p:childTnLst>
                                    <p:set>
                                      <p:cBhvr>
                                        <p:cTn id="17" dur="1" fill="hold">
                                          <p:stCondLst>
                                            <p:cond delay="0"/>
                                          </p:stCondLst>
                                        </p:cTn>
                                        <p:tgtEl>
                                          <p:spTgt spid="86"/>
                                        </p:tgtEl>
                                        <p:attrNameLst>
                                          <p:attrName>style.visibility</p:attrName>
                                        </p:attrNameLst>
                                      </p:cBhvr>
                                      <p:to>
                                        <p:strVal val="visible"/>
                                      </p:to>
                                    </p:set>
                                    <p:animEffect transition="in" filter="wipe(right)">
                                      <p:cBhvr>
                                        <p:cTn id="18" dur="500"/>
                                        <p:tgtEl>
                                          <p:spTgt spid="86"/>
                                        </p:tgtEl>
                                      </p:cBhvr>
                                    </p:animEffect>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87"/>
                                        </p:tgtEl>
                                        <p:attrNameLst>
                                          <p:attrName>style.visibility</p:attrName>
                                        </p:attrNameLst>
                                      </p:cBhvr>
                                      <p:to>
                                        <p:strVal val="visible"/>
                                      </p:to>
                                    </p:set>
                                    <p:animEffect transition="in" filter="fade">
                                      <p:cBhvr>
                                        <p:cTn id="21" dur="100"/>
                                        <p:tgtEl>
                                          <p:spTgt spid="87"/>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88"/>
                                        </p:tgtEl>
                                        <p:attrNameLst>
                                          <p:attrName>style.visibility</p:attrName>
                                        </p:attrNameLst>
                                      </p:cBhvr>
                                      <p:to>
                                        <p:strVal val="visible"/>
                                      </p:to>
                                    </p:set>
                                    <p:animEffect transition="in" filter="fade">
                                      <p:cBhvr>
                                        <p:cTn id="24" dur="100"/>
                                        <p:tgtEl>
                                          <p:spTgt spid="88"/>
                                        </p:tgtEl>
                                      </p:cBhvr>
                                    </p:animEffect>
                                  </p:childTnLst>
                                </p:cTn>
                              </p:par>
                              <p:par>
                                <p:cTn id="25" presetID="10" presetClass="entr" presetSubtype="0" fill="hold" grpId="0" nodeType="withEffect">
                                  <p:stCondLst>
                                    <p:cond delay="1000"/>
                                  </p:stCondLst>
                                  <p:iterate type="lt">
                                    <p:tmPct val="10000"/>
                                  </p:iterate>
                                  <p:childTnLst>
                                    <p:set>
                                      <p:cBhvr>
                                        <p:cTn id="26" dur="1" fill="hold">
                                          <p:stCondLst>
                                            <p:cond delay="0"/>
                                          </p:stCondLst>
                                        </p:cTn>
                                        <p:tgtEl>
                                          <p:spTgt spid="89"/>
                                        </p:tgtEl>
                                        <p:attrNameLst>
                                          <p:attrName>style.visibility</p:attrName>
                                        </p:attrNameLst>
                                      </p:cBhvr>
                                      <p:to>
                                        <p:strVal val="visible"/>
                                      </p:to>
                                    </p:set>
                                    <p:animEffect transition="in" filter="fade">
                                      <p:cBhvr>
                                        <p:cTn id="27" dur="100"/>
                                        <p:tgtEl>
                                          <p:spTgt spid="89"/>
                                        </p:tgtEl>
                                      </p:cBhvr>
                                    </p:animEffect>
                                  </p:childTnLst>
                                </p:cTn>
                              </p:par>
                              <p:par>
                                <p:cTn id="28" presetID="10" presetClass="entr" presetSubtype="0" fill="hold" grpId="0" nodeType="withEffect">
                                  <p:stCondLst>
                                    <p:cond delay="1000"/>
                                  </p:stCondLst>
                                  <p:iterate type="lt">
                                    <p:tmPct val="10000"/>
                                  </p:iterate>
                                  <p:childTnLst>
                                    <p:set>
                                      <p:cBhvr>
                                        <p:cTn id="29" dur="1" fill="hold">
                                          <p:stCondLst>
                                            <p:cond delay="0"/>
                                          </p:stCondLst>
                                        </p:cTn>
                                        <p:tgtEl>
                                          <p:spTgt spid="90"/>
                                        </p:tgtEl>
                                        <p:attrNameLst>
                                          <p:attrName>style.visibility</p:attrName>
                                        </p:attrNameLst>
                                      </p:cBhvr>
                                      <p:to>
                                        <p:strVal val="visible"/>
                                      </p:to>
                                    </p:set>
                                    <p:animEffect transition="in" filter="fade">
                                      <p:cBhvr>
                                        <p:cTn id="30" dur="100"/>
                                        <p:tgtEl>
                                          <p:spTgt spid="90"/>
                                        </p:tgtEl>
                                      </p:cBhvr>
                                    </p:animEffect>
                                  </p:childTnLst>
                                </p:cTn>
                              </p:par>
                            </p:childTnLst>
                          </p:cTn>
                        </p:par>
                        <p:par>
                          <p:cTn id="31" fill="hold">
                            <p:stCondLst>
                              <p:cond delay="2340"/>
                            </p:stCondLst>
                            <p:childTnLst>
                              <p:par>
                                <p:cTn id="32" presetID="16" presetClass="entr" presetSubtype="37" fill="hold" grpId="0" nodeType="afterEffect" nodePh="1">
                                  <p:stCondLst>
                                    <p:cond delay="0"/>
                                  </p:stCondLst>
                                  <p:endCondLst>
                                    <p:cond evt="begin" delay="0">
                                      <p:tn val="32"/>
                                    </p:cond>
                                  </p:endCondLst>
                                  <p:childTnLst>
                                    <p:set>
                                      <p:cBhvr>
                                        <p:cTn id="33" dur="1" fill="hold">
                                          <p:stCondLst>
                                            <p:cond delay="0"/>
                                          </p:stCondLst>
                                        </p:cTn>
                                        <p:tgtEl>
                                          <p:spTgt spid="91"/>
                                        </p:tgtEl>
                                        <p:attrNameLst>
                                          <p:attrName>style.visibility</p:attrName>
                                        </p:attrNameLst>
                                      </p:cBhvr>
                                      <p:to>
                                        <p:strVal val="visible"/>
                                      </p:to>
                                    </p:set>
                                    <p:animEffect transition="in" filter="barn(outVertical)">
                                      <p:cBhvr>
                                        <p:cTn id="34" dur="500"/>
                                        <p:tgtEl>
                                          <p:spTgt spid="91"/>
                                        </p:tgtEl>
                                      </p:cBhvr>
                                    </p:animEffect>
                                  </p:childTnLst>
                                </p:cTn>
                              </p:par>
                            </p:childTnLst>
                          </p:cTn>
                        </p:par>
                        <p:par>
                          <p:cTn id="35" fill="hold">
                            <p:stCondLst>
                              <p:cond delay="2840"/>
                            </p:stCondLst>
                            <p:childTnLst>
                              <p:par>
                                <p:cTn id="36" presetID="10" presetClass="entr" presetSubtype="0" fill="hold" grpId="0" nodeType="afterEffect">
                                  <p:stCondLst>
                                    <p:cond delay="0"/>
                                  </p:stCondLst>
                                  <p:childTnLst>
                                    <p:set>
                                      <p:cBhvr>
                                        <p:cTn id="37" dur="1" fill="hold">
                                          <p:stCondLst>
                                            <p:cond delay="0"/>
                                          </p:stCondLst>
                                        </p:cTn>
                                        <p:tgtEl>
                                          <p:spTgt spid="92"/>
                                        </p:tgtEl>
                                        <p:attrNameLst>
                                          <p:attrName>style.visibility</p:attrName>
                                        </p:attrNameLst>
                                      </p:cBhvr>
                                      <p:to>
                                        <p:strVal val="visible"/>
                                      </p:to>
                                    </p:set>
                                    <p:animEffect transition="in" filter="fade">
                                      <p:cBhvr>
                                        <p:cTn id="38" dur="125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7" grpId="0"/>
      <p:bldP spid="88" grpId="0"/>
      <p:bldP spid="89" grpId="0"/>
      <p:bldP spid="90" grpId="0"/>
      <p:bldP spid="91" grpId="0"/>
      <p:bldP spid="9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19</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3" name="Freeform 6"/>
          <p:cNvSpPr/>
          <p:nvPr/>
        </p:nvSpPr>
        <p:spPr bwMode="auto">
          <a:xfrm>
            <a:off x="8036283" y="1626445"/>
            <a:ext cx="2485774" cy="1513561"/>
          </a:xfrm>
          <a:custGeom>
            <a:avLst/>
            <a:gdLst>
              <a:gd name="T0" fmla="*/ 675 w 675"/>
              <a:gd name="T1" fmla="*/ 90 h 411"/>
              <a:gd name="T2" fmla="*/ 505 w 675"/>
              <a:gd name="T3" fmla="*/ 45 h 411"/>
              <a:gd name="T4" fmla="*/ 338 w 675"/>
              <a:gd name="T5" fmla="*/ 0 h 411"/>
              <a:gd name="T6" fmla="*/ 170 w 675"/>
              <a:gd name="T7" fmla="*/ 45 h 411"/>
              <a:gd name="T8" fmla="*/ 0 w 675"/>
              <a:gd name="T9" fmla="*/ 90 h 411"/>
              <a:gd name="T10" fmla="*/ 0 w 675"/>
              <a:gd name="T11" fmla="*/ 90 h 411"/>
              <a:gd name="T12" fmla="*/ 0 w 675"/>
              <a:gd name="T13" fmla="*/ 411 h 411"/>
              <a:gd name="T14" fmla="*/ 675 w 675"/>
              <a:gd name="T15" fmla="*/ 411 h 411"/>
              <a:gd name="T16" fmla="*/ 675 w 675"/>
              <a:gd name="T17" fmla="*/ 90 h 411"/>
              <a:gd name="T18" fmla="*/ 675 w 675"/>
              <a:gd name="T19" fmla="*/ 9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411">
                <a:moveTo>
                  <a:pt x="675" y="90"/>
                </a:moveTo>
                <a:lnTo>
                  <a:pt x="505" y="45"/>
                </a:lnTo>
                <a:lnTo>
                  <a:pt x="338" y="0"/>
                </a:lnTo>
                <a:lnTo>
                  <a:pt x="170" y="45"/>
                </a:lnTo>
                <a:lnTo>
                  <a:pt x="0" y="90"/>
                </a:lnTo>
                <a:lnTo>
                  <a:pt x="0" y="90"/>
                </a:lnTo>
                <a:lnTo>
                  <a:pt x="0" y="411"/>
                </a:lnTo>
                <a:lnTo>
                  <a:pt x="675" y="411"/>
                </a:lnTo>
                <a:lnTo>
                  <a:pt x="675" y="90"/>
                </a:lnTo>
                <a:lnTo>
                  <a:pt x="675" y="90"/>
                </a:lnTo>
                <a:close/>
              </a:path>
            </a:pathLst>
          </a:custGeom>
          <a:solidFill>
            <a:srgbClr val="2F5EB0"/>
          </a:solidFill>
          <a:ln>
            <a:noFill/>
          </a:ln>
          <a:effectLst>
            <a:innerShdw blurRad="63500" dist="50800" dir="13500000">
              <a:prstClr val="black">
                <a:alpha val="50000"/>
              </a:prstClr>
            </a:innerShdw>
          </a:effectLst>
        </p:spPr>
        <p:txBody>
          <a:bodyPr vert="horz" wrap="square" lIns="91440" tIns="756000" rIns="91440" bIns="45720" numCol="1" anchor="t" anchorCtr="0" compatLnSpc="1"/>
          <a:lstStyle/>
          <a:p>
            <a:pPr algn="ctr">
              <a:lnSpc>
                <a:spcPts val="1500"/>
              </a:lnSpc>
            </a:pPr>
            <a:r>
              <a:rPr lang="en-US" altLang="zh-CN" sz="5400" dirty="0">
                <a:solidFill>
                  <a:schemeClr val="bg1"/>
                </a:solidFill>
                <a:latin typeface="微软雅黑" panose="020B0503020204020204" pitchFamily="34" charset="-122"/>
                <a:ea typeface="微软雅黑" panose="020B0503020204020204" pitchFamily="34" charset="-122"/>
                <a:cs typeface="UKIJ Qolyazma" pitchFamily="18" charset="0"/>
              </a:rPr>
              <a:t>62</a:t>
            </a:r>
            <a:r>
              <a:rPr lang="en-US" altLang="zh-CN" sz="2400" dirty="0">
                <a:solidFill>
                  <a:schemeClr val="bg1"/>
                </a:solidFill>
                <a:latin typeface="微软雅黑" panose="020B0503020204020204" pitchFamily="34" charset="-122"/>
                <a:ea typeface="微软雅黑" panose="020B0503020204020204" pitchFamily="34" charset="-122"/>
                <a:cs typeface="UKIJ Qolyazma" pitchFamily="18" charset="0"/>
              </a:rPr>
              <a:t>%</a:t>
            </a:r>
          </a:p>
          <a:p>
            <a:pPr algn="ctr">
              <a:lnSpc>
                <a:spcPts val="1500"/>
              </a:lnSpc>
            </a:pPr>
            <a:r>
              <a:rPr lang="zh-CN" altLang="en-US" sz="1200" dirty="0">
                <a:solidFill>
                  <a:schemeClr val="bg1"/>
                </a:solidFill>
                <a:latin typeface="微软雅黑" panose="020B0503020204020204" pitchFamily="34" charset="-122"/>
                <a:ea typeface="微软雅黑" panose="020B0503020204020204" pitchFamily="34" charset="-122"/>
              </a:rPr>
              <a:t>。</a:t>
            </a:r>
          </a:p>
        </p:txBody>
      </p:sp>
      <p:sp>
        <p:nvSpPr>
          <p:cNvPr id="84" name="Freeform 7"/>
          <p:cNvSpPr/>
          <p:nvPr/>
        </p:nvSpPr>
        <p:spPr bwMode="auto">
          <a:xfrm>
            <a:off x="8036283" y="3349916"/>
            <a:ext cx="2485774" cy="1078536"/>
          </a:xfrm>
          <a:custGeom>
            <a:avLst/>
            <a:gdLst>
              <a:gd name="T0" fmla="*/ 0 w 675"/>
              <a:gd name="T1" fmla="*/ 0 h 253"/>
              <a:gd name="T2" fmla="*/ 0 w 675"/>
              <a:gd name="T3" fmla="*/ 163 h 253"/>
              <a:gd name="T4" fmla="*/ 0 w 675"/>
              <a:gd name="T5" fmla="*/ 163 h 253"/>
              <a:gd name="T6" fmla="*/ 170 w 675"/>
              <a:gd name="T7" fmla="*/ 208 h 253"/>
              <a:gd name="T8" fmla="*/ 338 w 675"/>
              <a:gd name="T9" fmla="*/ 253 h 253"/>
              <a:gd name="T10" fmla="*/ 505 w 675"/>
              <a:gd name="T11" fmla="*/ 208 h 253"/>
              <a:gd name="T12" fmla="*/ 675 w 675"/>
              <a:gd name="T13" fmla="*/ 163 h 253"/>
              <a:gd name="T14" fmla="*/ 675 w 675"/>
              <a:gd name="T15" fmla="*/ 163 h 253"/>
              <a:gd name="T16" fmla="*/ 675 w 675"/>
              <a:gd name="T17" fmla="*/ 0 h 253"/>
              <a:gd name="T18" fmla="*/ 0 w 675"/>
              <a:gd name="T19"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253">
                <a:moveTo>
                  <a:pt x="0" y="0"/>
                </a:moveTo>
                <a:lnTo>
                  <a:pt x="0" y="163"/>
                </a:lnTo>
                <a:lnTo>
                  <a:pt x="0" y="163"/>
                </a:lnTo>
                <a:lnTo>
                  <a:pt x="170" y="208"/>
                </a:lnTo>
                <a:lnTo>
                  <a:pt x="338" y="253"/>
                </a:lnTo>
                <a:lnTo>
                  <a:pt x="505" y="208"/>
                </a:lnTo>
                <a:lnTo>
                  <a:pt x="675" y="163"/>
                </a:lnTo>
                <a:lnTo>
                  <a:pt x="675" y="163"/>
                </a:lnTo>
                <a:lnTo>
                  <a:pt x="675" y="0"/>
                </a:lnTo>
                <a:lnTo>
                  <a:pt x="0" y="0"/>
                </a:lnTo>
                <a:close/>
              </a:path>
            </a:pathLst>
          </a:custGeom>
          <a:solidFill>
            <a:srgbClr val="2F5EB0"/>
          </a:solidFill>
          <a:ln>
            <a:noFill/>
          </a:ln>
          <a:effectLst>
            <a:innerShdw blurRad="63500" dist="50800" dir="13500000">
              <a:prstClr val="black">
                <a:alpha val="50000"/>
              </a:prstClr>
            </a:innerShdw>
          </a:effectLst>
        </p:spPr>
        <p:txBody>
          <a:bodyPr vert="horz" wrap="square" lIns="91440" tIns="612000" rIns="91440" bIns="45720" numCol="1" anchor="t" anchorCtr="0" compatLnSpc="1"/>
          <a:lstStyle/>
          <a:p>
            <a:pPr lvl="0" algn="ctr">
              <a:lnSpc>
                <a:spcPts val="1500"/>
              </a:lnSpc>
            </a:pPr>
            <a:r>
              <a:rPr lang="en-US" altLang="zh-CN" sz="5400" dirty="0">
                <a:solidFill>
                  <a:prstClr val="white"/>
                </a:solidFill>
                <a:latin typeface="微软雅黑" panose="020B0503020204020204" pitchFamily="34" charset="-122"/>
                <a:ea typeface="微软雅黑" panose="020B0503020204020204" pitchFamily="34" charset="-122"/>
                <a:cs typeface="UKIJ Qolyazma" pitchFamily="18" charset="0"/>
              </a:rPr>
              <a:t>38</a:t>
            </a:r>
            <a:r>
              <a:rPr lang="en-US" altLang="zh-CN" sz="2400" dirty="0">
                <a:solidFill>
                  <a:prstClr val="white"/>
                </a:solidFill>
                <a:latin typeface="微软雅黑" panose="020B0503020204020204" pitchFamily="34" charset="-122"/>
                <a:ea typeface="微软雅黑" panose="020B0503020204020204" pitchFamily="34" charset="-122"/>
                <a:cs typeface="UKIJ Qolyazma" pitchFamily="18" charset="0"/>
              </a:rPr>
              <a:t>%</a:t>
            </a:r>
          </a:p>
          <a:p>
            <a:endParaRPr lang="zh-CN" altLang="en-US" dirty="0">
              <a:latin typeface="微软雅黑" panose="020B0503020204020204" pitchFamily="34" charset="-122"/>
              <a:ea typeface="微软雅黑" panose="020B0503020204020204" pitchFamily="34" charset="-122"/>
            </a:endParaRPr>
          </a:p>
        </p:txBody>
      </p:sp>
      <p:cxnSp>
        <p:nvCxnSpPr>
          <p:cNvPr id="85" name="直接连接符 84"/>
          <p:cNvCxnSpPr/>
          <p:nvPr/>
        </p:nvCxnSpPr>
        <p:spPr>
          <a:xfrm flipH="1">
            <a:off x="1807591" y="3127306"/>
            <a:ext cx="6228692"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84" idx="0"/>
          </p:cNvCxnSpPr>
          <p:nvPr/>
        </p:nvCxnSpPr>
        <p:spPr>
          <a:xfrm flipH="1">
            <a:off x="1807591" y="3349916"/>
            <a:ext cx="6228692"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87" name="TextBox 13"/>
          <p:cNvSpPr txBox="1"/>
          <p:nvPr/>
        </p:nvSpPr>
        <p:spPr>
          <a:xfrm flipH="1">
            <a:off x="1807591" y="1628800"/>
            <a:ext cx="2786907" cy="369326"/>
          </a:xfrm>
          <a:prstGeom prst="rect">
            <a:avLst/>
          </a:prstGeom>
          <a:noFill/>
          <a:ln>
            <a:noFill/>
          </a:ln>
        </p:spPr>
        <p:txBody>
          <a:bodyPr wrap="square" lIns="91434" tIns="45717" rIns="91434" bIns="45717">
            <a:spAutoFit/>
          </a:bodyPr>
          <a:lstStyle>
            <a:defPPr>
              <a:defRPr lang="zh-CN"/>
            </a:defPPr>
            <a:lvl1pPr algn="ctr" eaLnBrk="0" hangingPunct="0">
              <a:defRPr sz="2200" b="1">
                <a:solidFill>
                  <a:srgbClr val="333333"/>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l">
              <a:spcBef>
                <a:spcPct val="0"/>
              </a:spcBef>
              <a:buFont typeface="Arial" panose="020B0604020202020204" pitchFamily="34" charset="0"/>
              <a:buNone/>
            </a:pPr>
            <a:r>
              <a:rPr lang="zh-CN" altLang="en-US" sz="1800" dirty="0">
                <a:solidFill>
                  <a:srgbClr val="2F5EB0"/>
                </a:solidFill>
                <a:cs typeface="Arial" panose="020B0604020202020204" pitchFamily="34" charset="0"/>
              </a:rPr>
              <a:t>数字识别的问题</a:t>
            </a:r>
          </a:p>
        </p:txBody>
      </p:sp>
      <p:sp>
        <p:nvSpPr>
          <p:cNvPr id="88" name="TextBox 14"/>
          <p:cNvSpPr txBox="1"/>
          <p:nvPr/>
        </p:nvSpPr>
        <p:spPr>
          <a:xfrm>
            <a:off x="1807591" y="1993450"/>
            <a:ext cx="5250703" cy="1021433"/>
          </a:xfrm>
          <a:prstGeom prst="rect">
            <a:avLst/>
          </a:prstGeom>
          <a:noFill/>
        </p:spPr>
        <p:txBody>
          <a:bodyPr wrap="square" rtlCol="0">
            <a:spAutoFit/>
          </a:bodyPr>
          <a:lstStyle/>
          <a:p>
            <a:pPr>
              <a:lnSpc>
                <a:spcPct val="130000"/>
              </a:lnSpc>
            </a:pPr>
            <a:r>
              <a:rPr lang="zh-CN" altLang="en-US" sz="1600" b="1" dirty="0">
                <a:solidFill>
                  <a:schemeClr val="tx2"/>
                </a:solidFill>
                <a:latin typeface="微软雅黑" panose="020B0503020204020204" pitchFamily="34" charset="-122"/>
                <a:ea typeface="微软雅黑" panose="020B0503020204020204" pitchFamily="34" charset="-122"/>
              </a:rPr>
              <a:t>由于目前多数是</a:t>
            </a:r>
            <a:r>
              <a:rPr lang="en-US" altLang="zh-CN" sz="1600" b="1" dirty="0">
                <a:solidFill>
                  <a:schemeClr val="tx2"/>
                </a:solidFill>
                <a:latin typeface="微软雅黑" panose="020B0503020204020204" pitchFamily="34" charset="-122"/>
                <a:ea typeface="微软雅黑" panose="020B0503020204020204" pitchFamily="34" charset="-122"/>
              </a:rPr>
              <a:t>MNIST</a:t>
            </a:r>
            <a:r>
              <a:rPr lang="zh-CN" altLang="en-US" sz="1600" b="1" dirty="0">
                <a:solidFill>
                  <a:schemeClr val="tx2"/>
                </a:solidFill>
                <a:latin typeface="微软雅黑" panose="020B0503020204020204" pitchFamily="34" charset="-122"/>
                <a:ea typeface="微软雅黑" panose="020B0503020204020204" pitchFamily="34" charset="-122"/>
              </a:rPr>
              <a:t>数据集，没有两位数字的手写数字集，同时拍的照片具有噪声，导致识别率不高且无法完成两位数字识别</a:t>
            </a:r>
          </a:p>
        </p:txBody>
      </p:sp>
      <p:sp>
        <p:nvSpPr>
          <p:cNvPr id="89" name="TextBox 15"/>
          <p:cNvSpPr txBox="1"/>
          <p:nvPr/>
        </p:nvSpPr>
        <p:spPr>
          <a:xfrm flipH="1">
            <a:off x="1807591" y="3609418"/>
            <a:ext cx="2786907" cy="369326"/>
          </a:xfrm>
          <a:prstGeom prst="rect">
            <a:avLst/>
          </a:prstGeom>
          <a:noFill/>
          <a:ln>
            <a:noFill/>
          </a:ln>
        </p:spPr>
        <p:txBody>
          <a:bodyPr wrap="square" lIns="91434" tIns="45717" rIns="91434" bIns="45717">
            <a:spAutoFit/>
          </a:bodyPr>
          <a:lstStyle>
            <a:defPPr>
              <a:defRPr lang="zh-CN"/>
            </a:defPPr>
            <a:lvl1pPr eaLnBrk="0" hangingPunct="0">
              <a:defRPr sz="2200" b="1">
                <a:solidFill>
                  <a:srgbClr val="333333"/>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1800" dirty="0">
                <a:solidFill>
                  <a:srgbClr val="2F5EB0"/>
                </a:solidFill>
                <a:cs typeface="Arial" panose="020B0604020202020204" pitchFamily="34" charset="0"/>
              </a:rPr>
              <a:t>解决办法</a:t>
            </a:r>
          </a:p>
        </p:txBody>
      </p:sp>
      <p:sp>
        <p:nvSpPr>
          <p:cNvPr id="90" name="TextBox 16"/>
          <p:cNvSpPr txBox="1"/>
          <p:nvPr/>
        </p:nvSpPr>
        <p:spPr>
          <a:xfrm>
            <a:off x="1807591" y="3974068"/>
            <a:ext cx="5250703" cy="584775"/>
          </a:xfrm>
          <a:prstGeom prst="rect">
            <a:avLst/>
          </a:prstGeom>
          <a:noFill/>
        </p:spPr>
        <p:txBody>
          <a:bodyPr wrap="square" rtlCol="0">
            <a:spAutoFit/>
          </a:bodyPr>
          <a:lstStyle/>
          <a:p>
            <a:r>
              <a:rPr lang="zh-CN" altLang="en-US" sz="1600" b="1" dirty="0">
                <a:solidFill>
                  <a:schemeClr val="tx2"/>
                </a:solidFill>
              </a:rPr>
              <a:t>通过爬取网上手写数字的网站，同时通过对</a:t>
            </a:r>
            <a:r>
              <a:rPr lang="en-US" altLang="zh-CN" sz="1600" b="1" dirty="0">
                <a:solidFill>
                  <a:schemeClr val="tx2"/>
                </a:solidFill>
              </a:rPr>
              <a:t>GAN</a:t>
            </a:r>
            <a:r>
              <a:rPr lang="zh-CN" altLang="en-US" sz="1600" b="1" dirty="0">
                <a:solidFill>
                  <a:schemeClr val="tx2"/>
                </a:solidFill>
              </a:rPr>
              <a:t>神经网络增加噪声点，使得训练集更加的完整</a:t>
            </a:r>
            <a:endParaRPr lang="zh-CN" altLang="zh-CN" sz="1600" b="1" dirty="0">
              <a:solidFill>
                <a:schemeClr val="tx2"/>
              </a:solidFill>
            </a:endParaRPr>
          </a:p>
        </p:txBody>
      </p:sp>
      <p:sp>
        <p:nvSpPr>
          <p:cNvPr id="91" name="矩形 47"/>
          <p:cNvSpPr>
            <a:spLocks noChangeArrowheads="1"/>
          </p:cNvSpPr>
          <p:nvPr/>
        </p:nvSpPr>
        <p:spPr bwMode="auto">
          <a:xfrm>
            <a:off x="1705099" y="5283146"/>
            <a:ext cx="8939283" cy="32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20000"/>
              </a:lnSpc>
              <a:spcBef>
                <a:spcPct val="0"/>
              </a:spcBef>
              <a:buNone/>
            </a:pPr>
            <a:endParaRPr lang="zh-CN" altLang="en-US" sz="1400" dirty="0">
              <a:solidFill>
                <a:schemeClr val="tx1">
                  <a:lumMod val="50000"/>
                  <a:lumOff val="50000"/>
                </a:schemeClr>
              </a:solidFill>
              <a:sym typeface="微软雅黑" panose="020B0503020204020204" pitchFamily="34" charset="-122"/>
            </a:endParaRPr>
          </a:p>
        </p:txBody>
      </p:sp>
      <p:sp>
        <p:nvSpPr>
          <p:cNvPr id="92" name="TextBox 91"/>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extLst>
      <p:ext uri="{BB962C8B-B14F-4D97-AF65-F5344CB8AC3E}">
        <p14:creationId xmlns:p14="http://schemas.microsoft.com/office/powerpoint/2010/main" val="40640462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p:tgtEl>
                                          <p:spTgt spid="83"/>
                                        </p:tgtEl>
                                        <p:attrNameLst>
                                          <p:attrName>ppt_y</p:attrName>
                                        </p:attrNameLst>
                                      </p:cBhvr>
                                      <p:tavLst>
                                        <p:tav tm="0">
                                          <p:val>
                                            <p:strVal val="#ppt_y+#ppt_h*1.125000"/>
                                          </p:val>
                                        </p:tav>
                                        <p:tav tm="100000">
                                          <p:val>
                                            <p:strVal val="#ppt_y"/>
                                          </p:val>
                                        </p:tav>
                                      </p:tavLst>
                                    </p:anim>
                                    <p:animEffect transition="in" filter="wipe(up)">
                                      <p:cBhvr>
                                        <p:cTn id="8" dur="500"/>
                                        <p:tgtEl>
                                          <p:spTgt spid="8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500"/>
                                        <p:tgtEl>
                                          <p:spTgt spid="84"/>
                                        </p:tgtEl>
                                        <p:attrNameLst>
                                          <p:attrName>ppt_y</p:attrName>
                                        </p:attrNameLst>
                                      </p:cBhvr>
                                      <p:tavLst>
                                        <p:tav tm="0">
                                          <p:val>
                                            <p:strVal val="#ppt_y-#ppt_h*1.125000"/>
                                          </p:val>
                                        </p:tav>
                                        <p:tav tm="100000">
                                          <p:val>
                                            <p:strVal val="#ppt_y"/>
                                          </p:val>
                                        </p:tav>
                                      </p:tavLst>
                                    </p:anim>
                                    <p:animEffect transition="in" filter="wipe(down)">
                                      <p:cBhvr>
                                        <p:cTn id="12" dur="500"/>
                                        <p:tgtEl>
                                          <p:spTgt spid="84"/>
                                        </p:tgtEl>
                                      </p:cBhvr>
                                    </p:animEffect>
                                  </p:childTnLst>
                                </p:cTn>
                              </p:par>
                              <p:par>
                                <p:cTn id="13" presetID="22" presetClass="entr" presetSubtype="2" fill="hold" nodeType="withEffect">
                                  <p:stCondLst>
                                    <p:cond delay="400"/>
                                  </p:stCondLst>
                                  <p:childTnLst>
                                    <p:set>
                                      <p:cBhvr>
                                        <p:cTn id="14" dur="1" fill="hold">
                                          <p:stCondLst>
                                            <p:cond delay="0"/>
                                          </p:stCondLst>
                                        </p:cTn>
                                        <p:tgtEl>
                                          <p:spTgt spid="85"/>
                                        </p:tgtEl>
                                        <p:attrNameLst>
                                          <p:attrName>style.visibility</p:attrName>
                                        </p:attrNameLst>
                                      </p:cBhvr>
                                      <p:to>
                                        <p:strVal val="visible"/>
                                      </p:to>
                                    </p:set>
                                    <p:animEffect transition="in" filter="wipe(right)">
                                      <p:cBhvr>
                                        <p:cTn id="15" dur="500"/>
                                        <p:tgtEl>
                                          <p:spTgt spid="85"/>
                                        </p:tgtEl>
                                      </p:cBhvr>
                                    </p:animEffect>
                                  </p:childTnLst>
                                </p:cTn>
                              </p:par>
                              <p:par>
                                <p:cTn id="16" presetID="22" presetClass="entr" presetSubtype="2" fill="hold" nodeType="withEffect">
                                  <p:stCondLst>
                                    <p:cond delay="400"/>
                                  </p:stCondLst>
                                  <p:childTnLst>
                                    <p:set>
                                      <p:cBhvr>
                                        <p:cTn id="17" dur="1" fill="hold">
                                          <p:stCondLst>
                                            <p:cond delay="0"/>
                                          </p:stCondLst>
                                        </p:cTn>
                                        <p:tgtEl>
                                          <p:spTgt spid="86"/>
                                        </p:tgtEl>
                                        <p:attrNameLst>
                                          <p:attrName>style.visibility</p:attrName>
                                        </p:attrNameLst>
                                      </p:cBhvr>
                                      <p:to>
                                        <p:strVal val="visible"/>
                                      </p:to>
                                    </p:set>
                                    <p:animEffect transition="in" filter="wipe(right)">
                                      <p:cBhvr>
                                        <p:cTn id="18" dur="500"/>
                                        <p:tgtEl>
                                          <p:spTgt spid="86"/>
                                        </p:tgtEl>
                                      </p:cBhvr>
                                    </p:animEffect>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87"/>
                                        </p:tgtEl>
                                        <p:attrNameLst>
                                          <p:attrName>style.visibility</p:attrName>
                                        </p:attrNameLst>
                                      </p:cBhvr>
                                      <p:to>
                                        <p:strVal val="visible"/>
                                      </p:to>
                                    </p:set>
                                    <p:animEffect transition="in" filter="fade">
                                      <p:cBhvr>
                                        <p:cTn id="21" dur="100"/>
                                        <p:tgtEl>
                                          <p:spTgt spid="87"/>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88"/>
                                        </p:tgtEl>
                                        <p:attrNameLst>
                                          <p:attrName>style.visibility</p:attrName>
                                        </p:attrNameLst>
                                      </p:cBhvr>
                                      <p:to>
                                        <p:strVal val="visible"/>
                                      </p:to>
                                    </p:set>
                                    <p:animEffect transition="in" filter="fade">
                                      <p:cBhvr>
                                        <p:cTn id="24" dur="100"/>
                                        <p:tgtEl>
                                          <p:spTgt spid="88"/>
                                        </p:tgtEl>
                                      </p:cBhvr>
                                    </p:animEffect>
                                  </p:childTnLst>
                                </p:cTn>
                              </p:par>
                              <p:par>
                                <p:cTn id="25" presetID="10" presetClass="entr" presetSubtype="0" fill="hold" grpId="0" nodeType="withEffect">
                                  <p:stCondLst>
                                    <p:cond delay="1000"/>
                                  </p:stCondLst>
                                  <p:iterate type="lt">
                                    <p:tmPct val="10000"/>
                                  </p:iterate>
                                  <p:childTnLst>
                                    <p:set>
                                      <p:cBhvr>
                                        <p:cTn id="26" dur="1" fill="hold">
                                          <p:stCondLst>
                                            <p:cond delay="0"/>
                                          </p:stCondLst>
                                        </p:cTn>
                                        <p:tgtEl>
                                          <p:spTgt spid="89"/>
                                        </p:tgtEl>
                                        <p:attrNameLst>
                                          <p:attrName>style.visibility</p:attrName>
                                        </p:attrNameLst>
                                      </p:cBhvr>
                                      <p:to>
                                        <p:strVal val="visible"/>
                                      </p:to>
                                    </p:set>
                                    <p:animEffect transition="in" filter="fade">
                                      <p:cBhvr>
                                        <p:cTn id="27" dur="100"/>
                                        <p:tgtEl>
                                          <p:spTgt spid="89"/>
                                        </p:tgtEl>
                                      </p:cBhvr>
                                    </p:animEffect>
                                  </p:childTnLst>
                                </p:cTn>
                              </p:par>
                              <p:par>
                                <p:cTn id="28" presetID="10" presetClass="entr" presetSubtype="0" fill="hold" grpId="0" nodeType="withEffect">
                                  <p:stCondLst>
                                    <p:cond delay="1000"/>
                                  </p:stCondLst>
                                  <p:iterate type="lt">
                                    <p:tmPct val="10000"/>
                                  </p:iterate>
                                  <p:childTnLst>
                                    <p:set>
                                      <p:cBhvr>
                                        <p:cTn id="29" dur="1" fill="hold">
                                          <p:stCondLst>
                                            <p:cond delay="0"/>
                                          </p:stCondLst>
                                        </p:cTn>
                                        <p:tgtEl>
                                          <p:spTgt spid="90"/>
                                        </p:tgtEl>
                                        <p:attrNameLst>
                                          <p:attrName>style.visibility</p:attrName>
                                        </p:attrNameLst>
                                      </p:cBhvr>
                                      <p:to>
                                        <p:strVal val="visible"/>
                                      </p:to>
                                    </p:set>
                                    <p:animEffect transition="in" filter="fade">
                                      <p:cBhvr>
                                        <p:cTn id="30" dur="100"/>
                                        <p:tgtEl>
                                          <p:spTgt spid="90"/>
                                        </p:tgtEl>
                                      </p:cBhvr>
                                    </p:animEffect>
                                  </p:childTnLst>
                                </p:cTn>
                              </p:par>
                            </p:childTnLst>
                          </p:cTn>
                        </p:par>
                        <p:par>
                          <p:cTn id="31" fill="hold">
                            <p:stCondLst>
                              <p:cond delay="1670"/>
                            </p:stCondLst>
                            <p:childTnLst>
                              <p:par>
                                <p:cTn id="32" presetID="16" presetClass="entr" presetSubtype="37" fill="hold" grpId="0" nodeType="afterEffect" nodePh="1">
                                  <p:stCondLst>
                                    <p:cond delay="0"/>
                                  </p:stCondLst>
                                  <p:endCondLst>
                                    <p:cond evt="begin" delay="0">
                                      <p:tn val="32"/>
                                    </p:cond>
                                  </p:endCondLst>
                                  <p:childTnLst>
                                    <p:set>
                                      <p:cBhvr>
                                        <p:cTn id="33" dur="1" fill="hold">
                                          <p:stCondLst>
                                            <p:cond delay="0"/>
                                          </p:stCondLst>
                                        </p:cTn>
                                        <p:tgtEl>
                                          <p:spTgt spid="91"/>
                                        </p:tgtEl>
                                        <p:attrNameLst>
                                          <p:attrName>style.visibility</p:attrName>
                                        </p:attrNameLst>
                                      </p:cBhvr>
                                      <p:to>
                                        <p:strVal val="visible"/>
                                      </p:to>
                                    </p:set>
                                    <p:animEffect transition="in" filter="barn(outVertical)">
                                      <p:cBhvr>
                                        <p:cTn id="34" dur="500"/>
                                        <p:tgtEl>
                                          <p:spTgt spid="91"/>
                                        </p:tgtEl>
                                      </p:cBhvr>
                                    </p:animEffect>
                                  </p:childTnLst>
                                </p:cTn>
                              </p:par>
                            </p:childTnLst>
                          </p:cTn>
                        </p:par>
                        <p:par>
                          <p:cTn id="35" fill="hold">
                            <p:stCondLst>
                              <p:cond delay="2170"/>
                            </p:stCondLst>
                            <p:childTnLst>
                              <p:par>
                                <p:cTn id="36" presetID="10" presetClass="entr" presetSubtype="0" fill="hold" grpId="0" nodeType="afterEffect">
                                  <p:stCondLst>
                                    <p:cond delay="0"/>
                                  </p:stCondLst>
                                  <p:childTnLst>
                                    <p:set>
                                      <p:cBhvr>
                                        <p:cTn id="37" dur="1" fill="hold">
                                          <p:stCondLst>
                                            <p:cond delay="0"/>
                                          </p:stCondLst>
                                        </p:cTn>
                                        <p:tgtEl>
                                          <p:spTgt spid="92"/>
                                        </p:tgtEl>
                                        <p:attrNameLst>
                                          <p:attrName>style.visibility</p:attrName>
                                        </p:attrNameLst>
                                      </p:cBhvr>
                                      <p:to>
                                        <p:strVal val="visible"/>
                                      </p:to>
                                    </p:set>
                                    <p:animEffect transition="in" filter="fade">
                                      <p:cBhvr>
                                        <p:cTn id="38" dur="125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7" grpId="0"/>
      <p:bldP spid="88" grpId="0"/>
      <p:bldP spid="89" grpId="0"/>
      <p:bldP spid="90" grpId="0"/>
      <p:bldP spid="91" grpId="0"/>
      <p:bldP spid="9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25</a:t>
            </a:r>
            <a:endParaRPr lang="zh-CN" dirty="0">
              <a:latin typeface="方正兰亭超细黑简体" panose="02000000000000000000" pitchFamily="2" charset="-122"/>
              <a:ea typeface="方正兰亭超细黑简体" panose="02000000000000000000" pitchFamily="2" charset="-122"/>
            </a:endParaRPr>
          </a:p>
        </p:txBody>
      </p:sp>
      <p:sp>
        <p:nvSpPr>
          <p:cNvPr id="15" name="矩形 14"/>
          <p:cNvSpPr/>
          <p:nvPr/>
        </p:nvSpPr>
        <p:spPr>
          <a:xfrm>
            <a:off x="-95100" y="2132856"/>
            <a:ext cx="12290276"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5"/>
          <p:cNvSpPr/>
          <p:nvPr/>
        </p:nvSpPr>
        <p:spPr bwMode="auto">
          <a:xfrm>
            <a:off x="4300872" y="28592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cxnSp>
        <p:nvCxnSpPr>
          <p:cNvPr id="18" name="直接连接符 17"/>
          <p:cNvCxnSpPr/>
          <p:nvPr/>
        </p:nvCxnSpPr>
        <p:spPr>
          <a:xfrm>
            <a:off x="5669024" y="2787237"/>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文本框 9"/>
          <p:cNvSpPr txBox="1"/>
          <p:nvPr/>
        </p:nvSpPr>
        <p:spPr>
          <a:xfrm>
            <a:off x="5817230" y="3198576"/>
            <a:ext cx="2103040" cy="654025"/>
          </a:xfrm>
          <a:prstGeom prst="rect">
            <a:avLst/>
          </a:prstGeom>
          <a:noFill/>
        </p:spPr>
        <p:txBody>
          <a:bodyPr wrap="square" lIns="68580" tIns="34290" rIns="68580" bIns="34290" rtlCol="0">
            <a:spAutoFit/>
          </a:bodyPr>
          <a:lstStyle/>
          <a:p>
            <a:pPr marL="0" lvl="1" algn="ctr"/>
            <a:r>
              <a:rPr lang="zh-CN" altLang="en-US" sz="2400" b="1" dirty="0">
                <a:solidFill>
                  <a:schemeClr val="bg1"/>
                </a:solidFill>
                <a:latin typeface="微软雅黑" panose="020B0503020204020204" pitchFamily="34" charset="-122"/>
                <a:ea typeface="微软雅黑" panose="020B0503020204020204" pitchFamily="34" charset="-122"/>
              </a:rPr>
              <a:t>后期工作</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0" lvl="1" algn="ct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第四章  </a:t>
            </a:r>
            <a:r>
              <a:rPr lang="en-US" altLang="zh-CN" b="1" dirty="0">
                <a:solidFill>
                  <a:srgbClr val="2F5EB0"/>
                </a:solidFill>
              </a:rPr>
              <a:t>SECTION</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56" name="KSO_Shape"/>
          <p:cNvSpPr/>
          <p:nvPr/>
        </p:nvSpPr>
        <p:spPr bwMode="auto">
          <a:xfrm>
            <a:off x="4633240" y="3133079"/>
            <a:ext cx="519253" cy="519253"/>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2F5EB0"/>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TextBox 63"/>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
        <p:nvSpPr>
          <p:cNvPr id="50"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6"/>
                                        </p:tgtEl>
                                        <p:attrNameLst>
                                          <p:attrName>style.visibility</p:attrName>
                                        </p:attrNameLst>
                                      </p:cBhvr>
                                      <p:to>
                                        <p:strVal val="visible"/>
                                      </p:to>
                                    </p:set>
                                    <p:anim calcmode="lin" valueType="num">
                                      <p:cBhvr>
                                        <p:cTn id="18" dur="500" fill="hold"/>
                                        <p:tgtEl>
                                          <p:spTgt spid="56"/>
                                        </p:tgtEl>
                                        <p:attrNameLst>
                                          <p:attrName>ppt_w</p:attrName>
                                        </p:attrNameLst>
                                      </p:cBhvr>
                                      <p:tavLst>
                                        <p:tav tm="0">
                                          <p:val>
                                            <p:fltVal val="0"/>
                                          </p:val>
                                        </p:tav>
                                        <p:tav tm="100000">
                                          <p:val>
                                            <p:strVal val="#ppt_w"/>
                                          </p:val>
                                        </p:tav>
                                      </p:tavLst>
                                    </p:anim>
                                    <p:anim calcmode="lin" valueType="num">
                                      <p:cBhvr>
                                        <p:cTn id="19" dur="500" fill="hold"/>
                                        <p:tgtEl>
                                          <p:spTgt spid="56"/>
                                        </p:tgtEl>
                                        <p:attrNameLst>
                                          <p:attrName>ppt_h</p:attrName>
                                        </p:attrNameLst>
                                      </p:cBhvr>
                                      <p:tavLst>
                                        <p:tav tm="0">
                                          <p:val>
                                            <p:fltVal val="0"/>
                                          </p:val>
                                        </p:tav>
                                        <p:tav tm="100000">
                                          <p:val>
                                            <p:strVal val="#ppt_h"/>
                                          </p:val>
                                        </p:tav>
                                      </p:tavLst>
                                    </p:anim>
                                    <p:animEffect transition="in" filter="fade">
                                      <p:cBhvr>
                                        <p:cTn id="20" dur="500"/>
                                        <p:tgtEl>
                                          <p:spTgt spid="56"/>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1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56" grpId="0" animBg="1"/>
      <p:bldP spid="6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14475" y="6509007"/>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33</a:t>
            </a:r>
            <a:endParaRPr lang="zh-CN" dirty="0">
              <a:latin typeface="方正兰亭超细黑简体" panose="02000000000000000000" pitchFamily="2" charset="-122"/>
              <a:ea typeface="方正兰亭超细黑简体" panose="02000000000000000000" pitchFamily="2" charset="-122"/>
            </a:endParaRPr>
          </a:p>
        </p:txBody>
      </p:sp>
      <p:sp>
        <p:nvSpPr>
          <p:cNvPr id="58" name="文本框 9"/>
          <p:cNvSpPr txBox="1"/>
          <p:nvPr/>
        </p:nvSpPr>
        <p:spPr>
          <a:xfrm>
            <a:off x="881897"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64" name="Rectangle 2"/>
          <p:cNvSpPr/>
          <p:nvPr/>
        </p:nvSpPr>
        <p:spPr>
          <a:xfrm>
            <a:off x="0" y="1549106"/>
            <a:ext cx="10967459" cy="2332788"/>
          </a:xfrm>
          <a:prstGeom prst="rect">
            <a:avLst/>
          </a:prstGeom>
          <a:solidFill>
            <a:schemeClr val="bg1">
              <a:lumMod val="6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65" name="Rectangle 2"/>
          <p:cNvSpPr/>
          <p:nvPr/>
        </p:nvSpPr>
        <p:spPr>
          <a:xfrm>
            <a:off x="6111713" y="1549106"/>
            <a:ext cx="4883150" cy="2332788"/>
          </a:xfrm>
          <a:prstGeom prst="rect">
            <a:avLst/>
          </a:prstGeom>
          <a:blipFill>
            <a:blip r:embed="rId3"/>
            <a:srcRect/>
            <a:stretch>
              <a:fillRect/>
            </a:stretch>
          </a:blip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66" name="矩形 65"/>
          <p:cNvSpPr/>
          <p:nvPr/>
        </p:nvSpPr>
        <p:spPr>
          <a:xfrm>
            <a:off x="3797222" y="2013698"/>
            <a:ext cx="1980011" cy="400101"/>
          </a:xfrm>
          <a:prstGeom prst="rect">
            <a:avLst/>
          </a:prstGeom>
          <a:effectLst/>
        </p:spPr>
        <p:txBody>
          <a:bodyPr wrap="none" lIns="91431" tIns="45716" rIns="91431" bIns="45716">
            <a:spAutoFit/>
          </a:bodyPr>
          <a:lstStyle/>
          <a:p>
            <a:pPr algn="r"/>
            <a:r>
              <a:rPr lang="zh-CN" altLang="en-US" sz="2000" b="1" dirty="0">
                <a:solidFill>
                  <a:srgbClr val="2F5EB0"/>
                </a:solidFill>
                <a:latin typeface="微软雅黑" panose="020B0503020204020204" pitchFamily="34" charset="-122"/>
                <a:ea typeface="微软雅黑" panose="020B0503020204020204" pitchFamily="34" charset="-122"/>
              </a:rPr>
              <a:t>服务器端的设置</a:t>
            </a:r>
            <a:endParaRPr lang="en-US" altLang="zh-CN" sz="2000" b="1" dirty="0">
              <a:solidFill>
                <a:srgbClr val="2F5EB0"/>
              </a:solidFill>
              <a:latin typeface="微软雅黑" panose="020B0503020204020204" pitchFamily="34" charset="-122"/>
              <a:ea typeface="微软雅黑" panose="020B0503020204020204" pitchFamily="34" charset="-122"/>
            </a:endParaRPr>
          </a:p>
        </p:txBody>
      </p:sp>
      <p:sp>
        <p:nvSpPr>
          <p:cNvPr id="67" name="矩形 47"/>
          <p:cNvSpPr>
            <a:spLocks noChangeArrowheads="1"/>
          </p:cNvSpPr>
          <p:nvPr/>
        </p:nvSpPr>
        <p:spPr bwMode="auto">
          <a:xfrm>
            <a:off x="1345059" y="2445746"/>
            <a:ext cx="4359786" cy="625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30000"/>
              </a:lnSpc>
              <a:spcBef>
                <a:spcPct val="0"/>
              </a:spcBef>
              <a:buNone/>
            </a:pPr>
            <a:r>
              <a:rPr lang="zh-CN" altLang="en-US" sz="1400" b="1" dirty="0">
                <a:solidFill>
                  <a:schemeClr val="tx1">
                    <a:lumMod val="50000"/>
                    <a:lumOff val="50000"/>
                  </a:schemeClr>
                </a:solidFill>
                <a:sym typeface="微软雅黑" panose="020B0503020204020204" pitchFamily="34" charset="-122"/>
              </a:rPr>
              <a:t>将已经完成的数字识别和图像切割的代码上传至服务器同时完成服务器端环境的构建</a:t>
            </a:r>
          </a:p>
        </p:txBody>
      </p:sp>
      <p:sp>
        <p:nvSpPr>
          <p:cNvPr id="68" name="TextBox 7"/>
          <p:cNvSpPr>
            <a:spLocks noChangeArrowheads="1"/>
          </p:cNvSpPr>
          <p:nvPr/>
        </p:nvSpPr>
        <p:spPr bwMode="auto">
          <a:xfrm>
            <a:off x="2281163" y="4452585"/>
            <a:ext cx="1728192"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b="1" dirty="0">
                <a:solidFill>
                  <a:srgbClr val="2F5EB0"/>
                </a:solidFill>
                <a:latin typeface="Impact MT Std" pitchFamily="34" charset="0"/>
                <a:ea typeface="微软雅黑" panose="020B0503020204020204" pitchFamily="34" charset="-122"/>
                <a:sym typeface="微软雅黑" panose="020B0503020204020204" pitchFamily="34" charset="-122"/>
              </a:rPr>
              <a:t>图像切割</a:t>
            </a: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圆角矩形 68"/>
          <p:cNvSpPr/>
          <p:nvPr/>
        </p:nvSpPr>
        <p:spPr>
          <a:xfrm>
            <a:off x="1719241" y="4372951"/>
            <a:ext cx="2290114"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endParaRPr>
          </a:p>
        </p:txBody>
      </p:sp>
      <p:sp>
        <p:nvSpPr>
          <p:cNvPr id="70" name="TextBox 7"/>
          <p:cNvSpPr>
            <a:spLocks noChangeArrowheads="1"/>
          </p:cNvSpPr>
          <p:nvPr/>
        </p:nvSpPr>
        <p:spPr bwMode="auto">
          <a:xfrm>
            <a:off x="1417067" y="5079239"/>
            <a:ext cx="2592288"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继续完善切割算法，同时增加图像倾斜以及背景噪声方面的优化</a:t>
            </a:r>
          </a:p>
        </p:txBody>
      </p:sp>
      <p:grpSp>
        <p:nvGrpSpPr>
          <p:cNvPr id="71" name="组合 70"/>
          <p:cNvGrpSpPr/>
          <p:nvPr/>
        </p:nvGrpSpPr>
        <p:grpSpPr>
          <a:xfrm>
            <a:off x="1417067" y="4277724"/>
            <a:ext cx="657499" cy="657499"/>
            <a:chOff x="1417067" y="4277724"/>
            <a:chExt cx="657499" cy="657499"/>
          </a:xfrm>
        </p:grpSpPr>
        <p:grpSp>
          <p:nvGrpSpPr>
            <p:cNvPr id="72" name="组合 71"/>
            <p:cNvGrpSpPr/>
            <p:nvPr/>
          </p:nvGrpSpPr>
          <p:grpSpPr>
            <a:xfrm>
              <a:off x="1417067" y="4277724"/>
              <a:ext cx="657499" cy="657499"/>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74" name="椭圆 73"/>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sp>
            <p:nvSpPr>
              <p:cNvPr id="75" name="椭圆 74"/>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grpSp>
        <p:sp>
          <p:nvSpPr>
            <p:cNvPr id="73" name="TextBox 7"/>
            <p:cNvSpPr>
              <a:spLocks noChangeArrowheads="1"/>
            </p:cNvSpPr>
            <p:nvPr/>
          </p:nvSpPr>
          <p:spPr bwMode="auto">
            <a:xfrm>
              <a:off x="1517646" y="4452585"/>
              <a:ext cx="456340"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6" name="TextBox 7"/>
          <p:cNvSpPr>
            <a:spLocks noChangeArrowheads="1"/>
          </p:cNvSpPr>
          <p:nvPr/>
        </p:nvSpPr>
        <p:spPr bwMode="auto">
          <a:xfrm>
            <a:off x="5521523" y="4467957"/>
            <a:ext cx="1728192"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b="1" dirty="0">
                <a:solidFill>
                  <a:srgbClr val="2F5EB0"/>
                </a:solidFill>
                <a:latin typeface="Impact MT Std" pitchFamily="34" charset="0"/>
                <a:ea typeface="微软雅黑" panose="020B0503020204020204" pitchFamily="34" charset="-122"/>
                <a:sym typeface="微软雅黑" panose="020B0503020204020204" pitchFamily="34" charset="-122"/>
              </a:rPr>
              <a:t>数字识别</a:t>
            </a: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圆角矩形 76"/>
          <p:cNvSpPr/>
          <p:nvPr/>
        </p:nvSpPr>
        <p:spPr>
          <a:xfrm>
            <a:off x="4959601" y="4388323"/>
            <a:ext cx="2290114"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endParaRPr>
          </a:p>
        </p:txBody>
      </p:sp>
      <p:sp>
        <p:nvSpPr>
          <p:cNvPr id="78" name="TextBox 7"/>
          <p:cNvSpPr>
            <a:spLocks noChangeArrowheads="1"/>
          </p:cNvSpPr>
          <p:nvPr/>
        </p:nvSpPr>
        <p:spPr bwMode="auto">
          <a:xfrm>
            <a:off x="4657427" y="5094611"/>
            <a:ext cx="2592288"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继续增加训练数据集，同时增加判断数字范围的功能，从而提高准确率</a:t>
            </a:r>
          </a:p>
        </p:txBody>
      </p:sp>
      <p:grpSp>
        <p:nvGrpSpPr>
          <p:cNvPr id="79" name="组合 78"/>
          <p:cNvGrpSpPr/>
          <p:nvPr/>
        </p:nvGrpSpPr>
        <p:grpSpPr>
          <a:xfrm>
            <a:off x="4662895" y="4293096"/>
            <a:ext cx="657499" cy="657499"/>
            <a:chOff x="1417067" y="4277724"/>
            <a:chExt cx="657499" cy="657499"/>
          </a:xfrm>
        </p:grpSpPr>
        <p:grpSp>
          <p:nvGrpSpPr>
            <p:cNvPr id="80" name="组合 79"/>
            <p:cNvGrpSpPr/>
            <p:nvPr/>
          </p:nvGrpSpPr>
          <p:grpSpPr>
            <a:xfrm>
              <a:off x="1417067" y="4277724"/>
              <a:ext cx="657499" cy="657499"/>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82" name="椭圆 81"/>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sp>
            <p:nvSpPr>
              <p:cNvPr id="83" name="椭圆 82"/>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grpSp>
        <p:sp>
          <p:nvSpPr>
            <p:cNvPr id="81" name="TextBox 7"/>
            <p:cNvSpPr>
              <a:spLocks noChangeArrowheads="1"/>
            </p:cNvSpPr>
            <p:nvPr/>
          </p:nvSpPr>
          <p:spPr bwMode="auto">
            <a:xfrm>
              <a:off x="1517646" y="4452585"/>
              <a:ext cx="456340"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84" name="TextBox 7"/>
          <p:cNvSpPr>
            <a:spLocks noChangeArrowheads="1"/>
          </p:cNvSpPr>
          <p:nvPr/>
        </p:nvSpPr>
        <p:spPr bwMode="auto">
          <a:xfrm>
            <a:off x="8761883" y="4467957"/>
            <a:ext cx="1728192"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b="1" dirty="0">
                <a:solidFill>
                  <a:srgbClr val="2F5EB0"/>
                </a:solidFill>
                <a:latin typeface="Impact MT Std" pitchFamily="34" charset="0"/>
                <a:ea typeface="微软雅黑" panose="020B0503020204020204" pitchFamily="34" charset="-122"/>
                <a:sym typeface="微软雅黑" panose="020B0503020204020204" pitchFamily="34" charset="-122"/>
              </a:rPr>
              <a:t>应用的开发</a:t>
            </a: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5" name="圆角矩形 84"/>
          <p:cNvSpPr/>
          <p:nvPr/>
        </p:nvSpPr>
        <p:spPr>
          <a:xfrm>
            <a:off x="8199961" y="4388323"/>
            <a:ext cx="2285755"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endParaRPr>
          </a:p>
        </p:txBody>
      </p:sp>
      <p:sp>
        <p:nvSpPr>
          <p:cNvPr id="86" name="TextBox 7"/>
          <p:cNvSpPr>
            <a:spLocks noChangeArrowheads="1"/>
          </p:cNvSpPr>
          <p:nvPr/>
        </p:nvSpPr>
        <p:spPr bwMode="auto">
          <a:xfrm>
            <a:off x="7897787" y="5094611"/>
            <a:ext cx="2592288"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在已经完成的上传图片完成切割的功能上，在</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APP</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上增加返回结果的功能</a:t>
            </a:r>
          </a:p>
        </p:txBody>
      </p:sp>
      <p:grpSp>
        <p:nvGrpSpPr>
          <p:cNvPr id="87" name="组合 86"/>
          <p:cNvGrpSpPr/>
          <p:nvPr/>
        </p:nvGrpSpPr>
        <p:grpSpPr>
          <a:xfrm>
            <a:off x="7897787" y="4293096"/>
            <a:ext cx="657499" cy="657499"/>
            <a:chOff x="1417067" y="4277724"/>
            <a:chExt cx="657499" cy="657499"/>
          </a:xfrm>
        </p:grpSpPr>
        <p:grpSp>
          <p:nvGrpSpPr>
            <p:cNvPr id="88" name="组合 87"/>
            <p:cNvGrpSpPr/>
            <p:nvPr/>
          </p:nvGrpSpPr>
          <p:grpSpPr>
            <a:xfrm>
              <a:off x="1417067" y="4277724"/>
              <a:ext cx="657499" cy="657499"/>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90" name="椭圆 89"/>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sp>
            <p:nvSpPr>
              <p:cNvPr id="91" name="椭圆 90"/>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grpSp>
        <p:sp>
          <p:nvSpPr>
            <p:cNvPr id="89" name="TextBox 7"/>
            <p:cNvSpPr>
              <a:spLocks noChangeArrowheads="1"/>
            </p:cNvSpPr>
            <p:nvPr/>
          </p:nvSpPr>
          <p:spPr bwMode="auto">
            <a:xfrm>
              <a:off x="1517646" y="4452585"/>
              <a:ext cx="456340"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92" name="TextBox 91"/>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0-#ppt_w/2"/>
                                          </p:val>
                                        </p:tav>
                                        <p:tav tm="100000">
                                          <p:val>
                                            <p:strVal val="#ppt_x"/>
                                          </p:val>
                                        </p:tav>
                                      </p:tavLst>
                                    </p:anim>
                                    <p:anim calcmode="lin" valueType="num">
                                      <p:cBhvr additive="base">
                                        <p:cTn id="8" dur="500" fill="hold"/>
                                        <p:tgtEl>
                                          <p:spTgt spid="6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additive="base">
                                        <p:cTn id="12" dur="500" fill="hold"/>
                                        <p:tgtEl>
                                          <p:spTgt spid="65"/>
                                        </p:tgtEl>
                                        <p:attrNameLst>
                                          <p:attrName>ppt_x</p:attrName>
                                        </p:attrNameLst>
                                      </p:cBhvr>
                                      <p:tavLst>
                                        <p:tav tm="0">
                                          <p:val>
                                            <p:strVal val="0-#ppt_w/2"/>
                                          </p:val>
                                        </p:tav>
                                        <p:tav tm="100000">
                                          <p:val>
                                            <p:strVal val="#ppt_x"/>
                                          </p:val>
                                        </p:tav>
                                      </p:tavLst>
                                    </p:anim>
                                    <p:anim calcmode="lin" valueType="num">
                                      <p:cBhvr additive="base">
                                        <p:cTn id="13" dur="500" fill="hold"/>
                                        <p:tgtEl>
                                          <p:spTgt spid="6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500" fill="hold"/>
                                        <p:tgtEl>
                                          <p:spTgt spid="66"/>
                                        </p:tgtEl>
                                        <p:attrNameLst>
                                          <p:attrName>ppt_x</p:attrName>
                                        </p:attrNameLst>
                                      </p:cBhvr>
                                      <p:tavLst>
                                        <p:tav tm="0">
                                          <p:val>
                                            <p:strVal val="0-#ppt_w/2"/>
                                          </p:val>
                                        </p:tav>
                                        <p:tav tm="100000">
                                          <p:val>
                                            <p:strVal val="#ppt_x"/>
                                          </p:val>
                                        </p:tav>
                                      </p:tavLst>
                                    </p:anim>
                                    <p:anim calcmode="lin" valueType="num">
                                      <p:cBhvr additive="base">
                                        <p:cTn id="18" dur="500" fill="hold"/>
                                        <p:tgtEl>
                                          <p:spTgt spid="6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67"/>
                                        </p:tgtEl>
                                        <p:attrNameLst>
                                          <p:attrName>style.visibility</p:attrName>
                                        </p:attrNameLst>
                                      </p:cBhvr>
                                      <p:to>
                                        <p:strVal val="visible"/>
                                      </p:to>
                                    </p:set>
                                    <p:anim calcmode="lin" valueType="num">
                                      <p:cBhvr additive="base">
                                        <p:cTn id="22" dur="500" fill="hold"/>
                                        <p:tgtEl>
                                          <p:spTgt spid="67"/>
                                        </p:tgtEl>
                                        <p:attrNameLst>
                                          <p:attrName>ppt_x</p:attrName>
                                        </p:attrNameLst>
                                      </p:cBhvr>
                                      <p:tavLst>
                                        <p:tav tm="0">
                                          <p:val>
                                            <p:strVal val="0-#ppt_w/2"/>
                                          </p:val>
                                        </p:tav>
                                        <p:tav tm="100000">
                                          <p:val>
                                            <p:strVal val="#ppt_x"/>
                                          </p:val>
                                        </p:tav>
                                      </p:tavLst>
                                    </p:anim>
                                    <p:anim calcmode="lin" valueType="num">
                                      <p:cBhvr additive="base">
                                        <p:cTn id="23" dur="500" fill="hold"/>
                                        <p:tgtEl>
                                          <p:spTgt spid="6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p:cTn id="27" dur="500" fill="hold"/>
                                        <p:tgtEl>
                                          <p:spTgt spid="71"/>
                                        </p:tgtEl>
                                        <p:attrNameLst>
                                          <p:attrName>ppt_w</p:attrName>
                                        </p:attrNameLst>
                                      </p:cBhvr>
                                      <p:tavLst>
                                        <p:tav tm="0">
                                          <p:val>
                                            <p:fltVal val="0"/>
                                          </p:val>
                                        </p:tav>
                                        <p:tav tm="100000">
                                          <p:val>
                                            <p:strVal val="#ppt_w"/>
                                          </p:val>
                                        </p:tav>
                                      </p:tavLst>
                                    </p:anim>
                                    <p:anim calcmode="lin" valueType="num">
                                      <p:cBhvr>
                                        <p:cTn id="28" dur="500" fill="hold"/>
                                        <p:tgtEl>
                                          <p:spTgt spid="71"/>
                                        </p:tgtEl>
                                        <p:attrNameLst>
                                          <p:attrName>ppt_h</p:attrName>
                                        </p:attrNameLst>
                                      </p:cBhvr>
                                      <p:tavLst>
                                        <p:tav tm="0">
                                          <p:val>
                                            <p:fltVal val="0"/>
                                          </p:val>
                                        </p:tav>
                                        <p:tav tm="100000">
                                          <p:val>
                                            <p:strVal val="#ppt_h"/>
                                          </p:val>
                                        </p:tav>
                                      </p:tavLst>
                                    </p:anim>
                                    <p:animEffect transition="in" filter="fade">
                                      <p:cBhvr>
                                        <p:cTn id="29" dur="500"/>
                                        <p:tgtEl>
                                          <p:spTgt spid="71"/>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wipe(left)">
                                      <p:cBhvr>
                                        <p:cTn id="33" dur="500"/>
                                        <p:tgtEl>
                                          <p:spTgt spid="69"/>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68"/>
                                        </p:tgtEl>
                                        <p:attrNameLst>
                                          <p:attrName>style.visibility</p:attrName>
                                        </p:attrNameLst>
                                      </p:cBhvr>
                                      <p:to>
                                        <p:strVal val="visible"/>
                                      </p:to>
                                    </p:set>
                                    <p:anim calcmode="lin" valueType="num">
                                      <p:cBhvr>
                                        <p:cTn id="37" dur="500" fill="hold"/>
                                        <p:tgtEl>
                                          <p:spTgt spid="68"/>
                                        </p:tgtEl>
                                        <p:attrNameLst>
                                          <p:attrName>ppt_w</p:attrName>
                                        </p:attrNameLst>
                                      </p:cBhvr>
                                      <p:tavLst>
                                        <p:tav tm="0">
                                          <p:val>
                                            <p:fltVal val="0"/>
                                          </p:val>
                                        </p:tav>
                                        <p:tav tm="100000">
                                          <p:val>
                                            <p:strVal val="#ppt_w"/>
                                          </p:val>
                                        </p:tav>
                                      </p:tavLst>
                                    </p:anim>
                                    <p:anim calcmode="lin" valueType="num">
                                      <p:cBhvr>
                                        <p:cTn id="38" dur="500" fill="hold"/>
                                        <p:tgtEl>
                                          <p:spTgt spid="68"/>
                                        </p:tgtEl>
                                        <p:attrNameLst>
                                          <p:attrName>ppt_h</p:attrName>
                                        </p:attrNameLst>
                                      </p:cBhvr>
                                      <p:tavLst>
                                        <p:tav tm="0">
                                          <p:val>
                                            <p:fltVal val="0"/>
                                          </p:val>
                                        </p:tav>
                                        <p:tav tm="100000">
                                          <p:val>
                                            <p:strVal val="#ppt_h"/>
                                          </p:val>
                                        </p:tav>
                                      </p:tavLst>
                                    </p:anim>
                                    <p:animEffect transition="in" filter="fade">
                                      <p:cBhvr>
                                        <p:cTn id="39" dur="500"/>
                                        <p:tgtEl>
                                          <p:spTgt spid="68"/>
                                        </p:tgtEl>
                                      </p:cBhvr>
                                    </p:animEffect>
                                  </p:childTnLst>
                                </p:cTn>
                              </p:par>
                            </p:childTnLst>
                          </p:cTn>
                        </p:par>
                        <p:par>
                          <p:cTn id="40" fill="hold">
                            <p:stCondLst>
                              <p:cond delay="3500"/>
                            </p:stCondLst>
                            <p:childTnLst>
                              <p:par>
                                <p:cTn id="41" presetID="42" presetClass="entr" presetSubtype="0" fill="hold" grpId="0" nodeType="after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1000"/>
                                        <p:tgtEl>
                                          <p:spTgt spid="70"/>
                                        </p:tgtEl>
                                      </p:cBhvr>
                                    </p:animEffect>
                                    <p:anim calcmode="lin" valueType="num">
                                      <p:cBhvr>
                                        <p:cTn id="44" dur="1000" fill="hold"/>
                                        <p:tgtEl>
                                          <p:spTgt spid="70"/>
                                        </p:tgtEl>
                                        <p:attrNameLst>
                                          <p:attrName>ppt_x</p:attrName>
                                        </p:attrNameLst>
                                      </p:cBhvr>
                                      <p:tavLst>
                                        <p:tav tm="0">
                                          <p:val>
                                            <p:strVal val="#ppt_x"/>
                                          </p:val>
                                        </p:tav>
                                        <p:tav tm="100000">
                                          <p:val>
                                            <p:strVal val="#ppt_x"/>
                                          </p:val>
                                        </p:tav>
                                      </p:tavLst>
                                    </p:anim>
                                    <p:anim calcmode="lin" valueType="num">
                                      <p:cBhvr>
                                        <p:cTn id="45" dur="1000" fill="hold"/>
                                        <p:tgtEl>
                                          <p:spTgt spid="70"/>
                                        </p:tgtEl>
                                        <p:attrNameLst>
                                          <p:attrName>ppt_y</p:attrName>
                                        </p:attrNameLst>
                                      </p:cBhvr>
                                      <p:tavLst>
                                        <p:tav tm="0">
                                          <p:val>
                                            <p:strVal val="#ppt_y+.1"/>
                                          </p:val>
                                        </p:tav>
                                        <p:tav tm="100000">
                                          <p:val>
                                            <p:strVal val="#ppt_y"/>
                                          </p:val>
                                        </p:tav>
                                      </p:tavLst>
                                    </p:anim>
                                  </p:childTnLst>
                                </p:cTn>
                              </p:par>
                            </p:childTnLst>
                          </p:cTn>
                        </p:par>
                        <p:par>
                          <p:cTn id="46" fill="hold">
                            <p:stCondLst>
                              <p:cond delay="4500"/>
                            </p:stCondLst>
                            <p:childTnLst>
                              <p:par>
                                <p:cTn id="47" presetID="53" presetClass="entr" presetSubtype="16" fill="hold" nodeType="afterEffect">
                                  <p:stCondLst>
                                    <p:cond delay="0"/>
                                  </p:stCondLst>
                                  <p:childTnLst>
                                    <p:set>
                                      <p:cBhvr>
                                        <p:cTn id="48" dur="1" fill="hold">
                                          <p:stCondLst>
                                            <p:cond delay="0"/>
                                          </p:stCondLst>
                                        </p:cTn>
                                        <p:tgtEl>
                                          <p:spTgt spid="79"/>
                                        </p:tgtEl>
                                        <p:attrNameLst>
                                          <p:attrName>style.visibility</p:attrName>
                                        </p:attrNameLst>
                                      </p:cBhvr>
                                      <p:to>
                                        <p:strVal val="visible"/>
                                      </p:to>
                                    </p:set>
                                    <p:anim calcmode="lin" valueType="num">
                                      <p:cBhvr>
                                        <p:cTn id="49" dur="500" fill="hold"/>
                                        <p:tgtEl>
                                          <p:spTgt spid="79"/>
                                        </p:tgtEl>
                                        <p:attrNameLst>
                                          <p:attrName>ppt_w</p:attrName>
                                        </p:attrNameLst>
                                      </p:cBhvr>
                                      <p:tavLst>
                                        <p:tav tm="0">
                                          <p:val>
                                            <p:fltVal val="0"/>
                                          </p:val>
                                        </p:tav>
                                        <p:tav tm="100000">
                                          <p:val>
                                            <p:strVal val="#ppt_w"/>
                                          </p:val>
                                        </p:tav>
                                      </p:tavLst>
                                    </p:anim>
                                    <p:anim calcmode="lin" valueType="num">
                                      <p:cBhvr>
                                        <p:cTn id="50" dur="500" fill="hold"/>
                                        <p:tgtEl>
                                          <p:spTgt spid="79"/>
                                        </p:tgtEl>
                                        <p:attrNameLst>
                                          <p:attrName>ppt_h</p:attrName>
                                        </p:attrNameLst>
                                      </p:cBhvr>
                                      <p:tavLst>
                                        <p:tav tm="0">
                                          <p:val>
                                            <p:fltVal val="0"/>
                                          </p:val>
                                        </p:tav>
                                        <p:tav tm="100000">
                                          <p:val>
                                            <p:strVal val="#ppt_h"/>
                                          </p:val>
                                        </p:tav>
                                      </p:tavLst>
                                    </p:anim>
                                    <p:animEffect transition="in" filter="fade">
                                      <p:cBhvr>
                                        <p:cTn id="51" dur="500"/>
                                        <p:tgtEl>
                                          <p:spTgt spid="79"/>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wipe(left)">
                                      <p:cBhvr>
                                        <p:cTn id="55" dur="500"/>
                                        <p:tgtEl>
                                          <p:spTgt spid="77"/>
                                        </p:tgtEl>
                                      </p:cBhvr>
                                    </p:animEffect>
                                  </p:childTnLst>
                                </p:cTn>
                              </p:par>
                            </p:childTnLst>
                          </p:cTn>
                        </p:par>
                        <p:par>
                          <p:cTn id="56" fill="hold">
                            <p:stCondLst>
                              <p:cond delay="5500"/>
                            </p:stCondLst>
                            <p:childTnLst>
                              <p:par>
                                <p:cTn id="57" presetID="53" presetClass="entr" presetSubtype="16" fill="hold" grpId="0" nodeType="afterEffect">
                                  <p:stCondLst>
                                    <p:cond delay="0"/>
                                  </p:stCondLst>
                                  <p:childTnLst>
                                    <p:set>
                                      <p:cBhvr>
                                        <p:cTn id="58" dur="1" fill="hold">
                                          <p:stCondLst>
                                            <p:cond delay="0"/>
                                          </p:stCondLst>
                                        </p:cTn>
                                        <p:tgtEl>
                                          <p:spTgt spid="76"/>
                                        </p:tgtEl>
                                        <p:attrNameLst>
                                          <p:attrName>style.visibility</p:attrName>
                                        </p:attrNameLst>
                                      </p:cBhvr>
                                      <p:to>
                                        <p:strVal val="visible"/>
                                      </p:to>
                                    </p:set>
                                    <p:anim calcmode="lin" valueType="num">
                                      <p:cBhvr>
                                        <p:cTn id="59" dur="500" fill="hold"/>
                                        <p:tgtEl>
                                          <p:spTgt spid="76"/>
                                        </p:tgtEl>
                                        <p:attrNameLst>
                                          <p:attrName>ppt_w</p:attrName>
                                        </p:attrNameLst>
                                      </p:cBhvr>
                                      <p:tavLst>
                                        <p:tav tm="0">
                                          <p:val>
                                            <p:fltVal val="0"/>
                                          </p:val>
                                        </p:tav>
                                        <p:tav tm="100000">
                                          <p:val>
                                            <p:strVal val="#ppt_w"/>
                                          </p:val>
                                        </p:tav>
                                      </p:tavLst>
                                    </p:anim>
                                    <p:anim calcmode="lin" valueType="num">
                                      <p:cBhvr>
                                        <p:cTn id="60" dur="500" fill="hold"/>
                                        <p:tgtEl>
                                          <p:spTgt spid="76"/>
                                        </p:tgtEl>
                                        <p:attrNameLst>
                                          <p:attrName>ppt_h</p:attrName>
                                        </p:attrNameLst>
                                      </p:cBhvr>
                                      <p:tavLst>
                                        <p:tav tm="0">
                                          <p:val>
                                            <p:fltVal val="0"/>
                                          </p:val>
                                        </p:tav>
                                        <p:tav tm="100000">
                                          <p:val>
                                            <p:strVal val="#ppt_h"/>
                                          </p:val>
                                        </p:tav>
                                      </p:tavLst>
                                    </p:anim>
                                    <p:animEffect transition="in" filter="fade">
                                      <p:cBhvr>
                                        <p:cTn id="61" dur="500"/>
                                        <p:tgtEl>
                                          <p:spTgt spid="76"/>
                                        </p:tgtEl>
                                      </p:cBhvr>
                                    </p:animEffect>
                                  </p:childTnLst>
                                </p:cTn>
                              </p:par>
                            </p:childTnLst>
                          </p:cTn>
                        </p:par>
                        <p:par>
                          <p:cTn id="62" fill="hold">
                            <p:stCondLst>
                              <p:cond delay="6000"/>
                            </p:stCondLst>
                            <p:childTnLst>
                              <p:par>
                                <p:cTn id="63" presetID="42" presetClass="entr" presetSubtype="0" fill="hold" grpId="0" nodeType="afterEffect">
                                  <p:stCondLst>
                                    <p:cond delay="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1000"/>
                                        <p:tgtEl>
                                          <p:spTgt spid="78"/>
                                        </p:tgtEl>
                                      </p:cBhvr>
                                    </p:animEffect>
                                    <p:anim calcmode="lin" valueType="num">
                                      <p:cBhvr>
                                        <p:cTn id="66" dur="1000" fill="hold"/>
                                        <p:tgtEl>
                                          <p:spTgt spid="78"/>
                                        </p:tgtEl>
                                        <p:attrNameLst>
                                          <p:attrName>ppt_x</p:attrName>
                                        </p:attrNameLst>
                                      </p:cBhvr>
                                      <p:tavLst>
                                        <p:tav tm="0">
                                          <p:val>
                                            <p:strVal val="#ppt_x"/>
                                          </p:val>
                                        </p:tav>
                                        <p:tav tm="100000">
                                          <p:val>
                                            <p:strVal val="#ppt_x"/>
                                          </p:val>
                                        </p:tav>
                                      </p:tavLst>
                                    </p:anim>
                                    <p:anim calcmode="lin" valueType="num">
                                      <p:cBhvr>
                                        <p:cTn id="67" dur="1000" fill="hold"/>
                                        <p:tgtEl>
                                          <p:spTgt spid="78"/>
                                        </p:tgtEl>
                                        <p:attrNameLst>
                                          <p:attrName>ppt_y</p:attrName>
                                        </p:attrNameLst>
                                      </p:cBhvr>
                                      <p:tavLst>
                                        <p:tav tm="0">
                                          <p:val>
                                            <p:strVal val="#ppt_y+.1"/>
                                          </p:val>
                                        </p:tav>
                                        <p:tav tm="100000">
                                          <p:val>
                                            <p:strVal val="#ppt_y"/>
                                          </p:val>
                                        </p:tav>
                                      </p:tavLst>
                                    </p:anim>
                                  </p:childTnLst>
                                </p:cTn>
                              </p:par>
                            </p:childTnLst>
                          </p:cTn>
                        </p:par>
                        <p:par>
                          <p:cTn id="68" fill="hold">
                            <p:stCondLst>
                              <p:cond delay="7000"/>
                            </p:stCondLst>
                            <p:childTnLst>
                              <p:par>
                                <p:cTn id="69" presetID="53" presetClass="entr" presetSubtype="16" fill="hold" nodeType="afterEffect">
                                  <p:stCondLst>
                                    <p:cond delay="0"/>
                                  </p:stCondLst>
                                  <p:childTnLst>
                                    <p:set>
                                      <p:cBhvr>
                                        <p:cTn id="70" dur="1" fill="hold">
                                          <p:stCondLst>
                                            <p:cond delay="0"/>
                                          </p:stCondLst>
                                        </p:cTn>
                                        <p:tgtEl>
                                          <p:spTgt spid="87"/>
                                        </p:tgtEl>
                                        <p:attrNameLst>
                                          <p:attrName>style.visibility</p:attrName>
                                        </p:attrNameLst>
                                      </p:cBhvr>
                                      <p:to>
                                        <p:strVal val="visible"/>
                                      </p:to>
                                    </p:set>
                                    <p:anim calcmode="lin" valueType="num">
                                      <p:cBhvr>
                                        <p:cTn id="71" dur="500" fill="hold"/>
                                        <p:tgtEl>
                                          <p:spTgt spid="87"/>
                                        </p:tgtEl>
                                        <p:attrNameLst>
                                          <p:attrName>ppt_w</p:attrName>
                                        </p:attrNameLst>
                                      </p:cBhvr>
                                      <p:tavLst>
                                        <p:tav tm="0">
                                          <p:val>
                                            <p:fltVal val="0"/>
                                          </p:val>
                                        </p:tav>
                                        <p:tav tm="100000">
                                          <p:val>
                                            <p:strVal val="#ppt_w"/>
                                          </p:val>
                                        </p:tav>
                                      </p:tavLst>
                                    </p:anim>
                                    <p:anim calcmode="lin" valueType="num">
                                      <p:cBhvr>
                                        <p:cTn id="72" dur="500" fill="hold"/>
                                        <p:tgtEl>
                                          <p:spTgt spid="87"/>
                                        </p:tgtEl>
                                        <p:attrNameLst>
                                          <p:attrName>ppt_h</p:attrName>
                                        </p:attrNameLst>
                                      </p:cBhvr>
                                      <p:tavLst>
                                        <p:tav tm="0">
                                          <p:val>
                                            <p:fltVal val="0"/>
                                          </p:val>
                                        </p:tav>
                                        <p:tav tm="100000">
                                          <p:val>
                                            <p:strVal val="#ppt_h"/>
                                          </p:val>
                                        </p:tav>
                                      </p:tavLst>
                                    </p:anim>
                                    <p:animEffect transition="in" filter="fade">
                                      <p:cBhvr>
                                        <p:cTn id="73" dur="500"/>
                                        <p:tgtEl>
                                          <p:spTgt spid="87"/>
                                        </p:tgtEl>
                                      </p:cBhvr>
                                    </p:animEffect>
                                  </p:childTnLst>
                                </p:cTn>
                              </p:par>
                            </p:childTnLst>
                          </p:cTn>
                        </p:par>
                        <p:par>
                          <p:cTn id="74" fill="hold">
                            <p:stCondLst>
                              <p:cond delay="7500"/>
                            </p:stCondLst>
                            <p:childTnLst>
                              <p:par>
                                <p:cTn id="75" presetID="22" presetClass="entr" presetSubtype="8" fill="hold" grpId="0" nodeType="after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wipe(left)">
                                      <p:cBhvr>
                                        <p:cTn id="77" dur="500"/>
                                        <p:tgtEl>
                                          <p:spTgt spid="85"/>
                                        </p:tgtEl>
                                      </p:cBhvr>
                                    </p:animEffect>
                                  </p:childTnLst>
                                </p:cTn>
                              </p:par>
                            </p:childTnLst>
                          </p:cTn>
                        </p:par>
                        <p:par>
                          <p:cTn id="78" fill="hold">
                            <p:stCondLst>
                              <p:cond delay="8000"/>
                            </p:stCondLst>
                            <p:childTnLst>
                              <p:par>
                                <p:cTn id="79" presetID="53" presetClass="entr" presetSubtype="16" fill="hold" grpId="0" nodeType="afterEffect">
                                  <p:stCondLst>
                                    <p:cond delay="0"/>
                                  </p:stCondLst>
                                  <p:childTnLst>
                                    <p:set>
                                      <p:cBhvr>
                                        <p:cTn id="80" dur="1" fill="hold">
                                          <p:stCondLst>
                                            <p:cond delay="0"/>
                                          </p:stCondLst>
                                        </p:cTn>
                                        <p:tgtEl>
                                          <p:spTgt spid="84"/>
                                        </p:tgtEl>
                                        <p:attrNameLst>
                                          <p:attrName>style.visibility</p:attrName>
                                        </p:attrNameLst>
                                      </p:cBhvr>
                                      <p:to>
                                        <p:strVal val="visible"/>
                                      </p:to>
                                    </p:set>
                                    <p:anim calcmode="lin" valueType="num">
                                      <p:cBhvr>
                                        <p:cTn id="81" dur="500" fill="hold"/>
                                        <p:tgtEl>
                                          <p:spTgt spid="84"/>
                                        </p:tgtEl>
                                        <p:attrNameLst>
                                          <p:attrName>ppt_w</p:attrName>
                                        </p:attrNameLst>
                                      </p:cBhvr>
                                      <p:tavLst>
                                        <p:tav tm="0">
                                          <p:val>
                                            <p:fltVal val="0"/>
                                          </p:val>
                                        </p:tav>
                                        <p:tav tm="100000">
                                          <p:val>
                                            <p:strVal val="#ppt_w"/>
                                          </p:val>
                                        </p:tav>
                                      </p:tavLst>
                                    </p:anim>
                                    <p:anim calcmode="lin" valueType="num">
                                      <p:cBhvr>
                                        <p:cTn id="82" dur="500" fill="hold"/>
                                        <p:tgtEl>
                                          <p:spTgt spid="84"/>
                                        </p:tgtEl>
                                        <p:attrNameLst>
                                          <p:attrName>ppt_h</p:attrName>
                                        </p:attrNameLst>
                                      </p:cBhvr>
                                      <p:tavLst>
                                        <p:tav tm="0">
                                          <p:val>
                                            <p:fltVal val="0"/>
                                          </p:val>
                                        </p:tav>
                                        <p:tav tm="100000">
                                          <p:val>
                                            <p:strVal val="#ppt_h"/>
                                          </p:val>
                                        </p:tav>
                                      </p:tavLst>
                                    </p:anim>
                                    <p:animEffect transition="in" filter="fade">
                                      <p:cBhvr>
                                        <p:cTn id="83" dur="500"/>
                                        <p:tgtEl>
                                          <p:spTgt spid="84"/>
                                        </p:tgtEl>
                                      </p:cBhvr>
                                    </p:animEffect>
                                  </p:childTnLst>
                                </p:cTn>
                              </p:par>
                            </p:childTnLst>
                          </p:cTn>
                        </p:par>
                        <p:par>
                          <p:cTn id="84" fill="hold">
                            <p:stCondLst>
                              <p:cond delay="8500"/>
                            </p:stCondLst>
                            <p:childTnLst>
                              <p:par>
                                <p:cTn id="85" presetID="42" presetClass="entr" presetSubtype="0" fill="hold" grpId="0" nodeType="afterEffect">
                                  <p:stCondLst>
                                    <p:cond delay="0"/>
                                  </p:stCondLst>
                                  <p:childTnLst>
                                    <p:set>
                                      <p:cBhvr>
                                        <p:cTn id="86" dur="1" fill="hold">
                                          <p:stCondLst>
                                            <p:cond delay="0"/>
                                          </p:stCondLst>
                                        </p:cTn>
                                        <p:tgtEl>
                                          <p:spTgt spid="86"/>
                                        </p:tgtEl>
                                        <p:attrNameLst>
                                          <p:attrName>style.visibility</p:attrName>
                                        </p:attrNameLst>
                                      </p:cBhvr>
                                      <p:to>
                                        <p:strVal val="visible"/>
                                      </p:to>
                                    </p:set>
                                    <p:animEffect transition="in" filter="fade">
                                      <p:cBhvr>
                                        <p:cTn id="87" dur="1000"/>
                                        <p:tgtEl>
                                          <p:spTgt spid="86"/>
                                        </p:tgtEl>
                                      </p:cBhvr>
                                    </p:animEffect>
                                    <p:anim calcmode="lin" valueType="num">
                                      <p:cBhvr>
                                        <p:cTn id="88" dur="1000" fill="hold"/>
                                        <p:tgtEl>
                                          <p:spTgt spid="86"/>
                                        </p:tgtEl>
                                        <p:attrNameLst>
                                          <p:attrName>ppt_x</p:attrName>
                                        </p:attrNameLst>
                                      </p:cBhvr>
                                      <p:tavLst>
                                        <p:tav tm="0">
                                          <p:val>
                                            <p:strVal val="#ppt_x"/>
                                          </p:val>
                                        </p:tav>
                                        <p:tav tm="100000">
                                          <p:val>
                                            <p:strVal val="#ppt_x"/>
                                          </p:val>
                                        </p:tav>
                                      </p:tavLst>
                                    </p:anim>
                                    <p:anim calcmode="lin" valueType="num">
                                      <p:cBhvr>
                                        <p:cTn id="89" dur="1000" fill="hold"/>
                                        <p:tgtEl>
                                          <p:spTgt spid="86"/>
                                        </p:tgtEl>
                                        <p:attrNameLst>
                                          <p:attrName>ppt_y</p:attrName>
                                        </p:attrNameLst>
                                      </p:cBhvr>
                                      <p:tavLst>
                                        <p:tav tm="0">
                                          <p:val>
                                            <p:strVal val="#ppt_y+.1"/>
                                          </p:val>
                                        </p:tav>
                                        <p:tav tm="100000">
                                          <p:val>
                                            <p:strVal val="#ppt_y"/>
                                          </p:val>
                                        </p:tav>
                                      </p:tavLst>
                                    </p:anim>
                                  </p:childTnLst>
                                </p:cTn>
                              </p:par>
                            </p:childTnLst>
                          </p:cTn>
                        </p:par>
                        <p:par>
                          <p:cTn id="90" fill="hold">
                            <p:stCondLst>
                              <p:cond delay="9500"/>
                            </p:stCondLst>
                            <p:childTnLst>
                              <p:par>
                                <p:cTn id="91" presetID="10" presetClass="entr" presetSubtype="0" fill="hold" grpId="0" nodeType="afterEffect">
                                  <p:stCondLst>
                                    <p:cond delay="0"/>
                                  </p:stCondLst>
                                  <p:childTnLst>
                                    <p:set>
                                      <p:cBhvr>
                                        <p:cTn id="92" dur="1" fill="hold">
                                          <p:stCondLst>
                                            <p:cond delay="0"/>
                                          </p:stCondLst>
                                        </p:cTn>
                                        <p:tgtEl>
                                          <p:spTgt spid="92"/>
                                        </p:tgtEl>
                                        <p:attrNameLst>
                                          <p:attrName>style.visibility</p:attrName>
                                        </p:attrNameLst>
                                      </p:cBhvr>
                                      <p:to>
                                        <p:strVal val="visible"/>
                                      </p:to>
                                    </p:set>
                                    <p:animEffect transition="in" filter="fade">
                                      <p:cBhvr>
                                        <p:cTn id="93" dur="125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p:bldP spid="67" grpId="0"/>
      <p:bldP spid="68" grpId="0"/>
      <p:bldP spid="69" grpId="0" animBg="1"/>
      <p:bldP spid="70" grpId="0"/>
      <p:bldP spid="76" grpId="0"/>
      <p:bldP spid="77" grpId="0" animBg="1"/>
      <p:bldP spid="78" grpId="0"/>
      <p:bldP spid="84" grpId="0"/>
      <p:bldP spid="85" grpId="0" animBg="1"/>
      <p:bldP spid="86" grpId="0"/>
      <p:bldP spid="9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0" y="4522187"/>
            <a:ext cx="4032448" cy="2198473"/>
            <a:chOff x="5917425" y="3435846"/>
            <a:chExt cx="3226575" cy="1707654"/>
          </a:xfrm>
        </p:grpSpPr>
        <p:pic>
          <p:nvPicPr>
            <p:cNvPr id="3"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组合 11"/>
          <p:cNvGrpSpPr/>
          <p:nvPr/>
        </p:nvGrpSpPr>
        <p:grpSpPr>
          <a:xfrm>
            <a:off x="7916827" y="4483162"/>
            <a:ext cx="4301440" cy="2276522"/>
            <a:chOff x="5917425" y="3435846"/>
            <a:chExt cx="3226575" cy="1707654"/>
          </a:xfrm>
        </p:grpSpPr>
        <p:pic>
          <p:nvPicPr>
            <p:cNvPr id="13"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 name="矩形 15"/>
          <p:cNvSpPr/>
          <p:nvPr/>
        </p:nvSpPr>
        <p:spPr>
          <a:xfrm>
            <a:off x="2497187" y="2060847"/>
            <a:ext cx="9721080" cy="2422315"/>
          </a:xfrm>
          <a:prstGeom prst="rect">
            <a:avLst/>
          </a:prstGeom>
          <a:solidFill>
            <a:schemeClr val="bg1">
              <a:lumMod val="50000"/>
              <a:alpha val="1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7"/>
          <p:cNvSpPr>
            <a:spLocks noChangeArrowheads="1"/>
          </p:cNvSpPr>
          <p:nvPr/>
        </p:nvSpPr>
        <p:spPr bwMode="auto">
          <a:xfrm>
            <a:off x="4658059" y="2985339"/>
            <a:ext cx="547197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66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谢谢您的指导</a:t>
            </a:r>
          </a:p>
        </p:txBody>
      </p:sp>
      <p:sp>
        <p:nvSpPr>
          <p:cNvPr id="18" name="TextBox 7"/>
          <p:cNvSpPr>
            <a:spLocks noChangeArrowheads="1"/>
          </p:cNvSpPr>
          <p:nvPr/>
        </p:nvSpPr>
        <p:spPr bwMode="auto">
          <a:xfrm>
            <a:off x="4802075" y="2708920"/>
            <a:ext cx="51119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a:solidFill>
                  <a:srgbClr val="2F5EB0"/>
                </a:solidFill>
                <a:latin typeface="Microsoft Yi Baiti" panose="03000500000000000000" pitchFamily="66" charset="0"/>
                <a:ea typeface="Microsoft Yi Baiti" panose="03000500000000000000" pitchFamily="66" charset="0"/>
                <a:cs typeface="LilyUPC" panose="020B0604020202020204" pitchFamily="34" charset="-34"/>
                <a:sym typeface="微软雅黑" panose="020B0503020204020204" pitchFamily="34" charset="-122"/>
              </a:rPr>
              <a:t>THANK YOU FOR YOUR GUIDANCE.</a:t>
            </a:r>
            <a:endParaRPr lang="zh-CN" altLang="en-US" sz="2000" dirty="0">
              <a:solidFill>
                <a:srgbClr val="2F5EB0"/>
              </a:solidFill>
              <a:latin typeface="Microsoft Yi Baiti" panose="03000500000000000000" pitchFamily="66" charset="0"/>
              <a:ea typeface="方正兰亭黑简体" panose="02000000000000000000" pitchFamily="2" charset="-122"/>
              <a:cs typeface="LilyUPC" panose="020B0604020202020204" pitchFamily="34" charset="-34"/>
              <a:sym typeface="微软雅黑" panose="020B0503020204020204" pitchFamily="34" charset="-122"/>
            </a:endParaRPr>
          </a:p>
        </p:txBody>
      </p:sp>
      <p:sp>
        <p:nvSpPr>
          <p:cNvPr id="19" name="矩形 18"/>
          <p:cNvSpPr/>
          <p:nvPr/>
        </p:nvSpPr>
        <p:spPr>
          <a:xfrm>
            <a:off x="0" y="6741368"/>
            <a:ext cx="12195175" cy="11663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38" presetClass="entr" presetSubtype="0" accel="50000" fill="hold" grpId="0" nodeType="afterEffect">
                                  <p:stCondLst>
                                    <p:cond delay="0"/>
                                  </p:stCondLst>
                                  <p:iterate type="lt">
                                    <p:tmPct val="50000"/>
                                  </p:iterate>
                                  <p:childTnLst>
                                    <p:set>
                                      <p:cBhvr>
                                        <p:cTn id="11" dur="1" fill="hold">
                                          <p:stCondLst>
                                            <p:cond delay="0"/>
                                          </p:stCondLst>
                                        </p:cTn>
                                        <p:tgtEl>
                                          <p:spTgt spid="18"/>
                                        </p:tgtEl>
                                        <p:attrNameLst>
                                          <p:attrName>style.visibility</p:attrName>
                                        </p:attrNameLst>
                                      </p:cBhvr>
                                      <p:to>
                                        <p:strVal val="visible"/>
                                      </p:to>
                                    </p:set>
                                    <p:set>
                                      <p:cBhvr>
                                        <p:cTn id="12" dur="114" fill="hold">
                                          <p:stCondLst>
                                            <p:cond delay="0"/>
                                          </p:stCondLst>
                                        </p:cTn>
                                        <p:tgtEl>
                                          <p:spTgt spid="18"/>
                                        </p:tgtEl>
                                        <p:attrNameLst>
                                          <p:attrName>style.rotation</p:attrName>
                                        </p:attrNameLst>
                                      </p:cBhvr>
                                      <p:to>
                                        <p:strVal val="-45.0"/>
                                      </p:to>
                                    </p:set>
                                    <p:anim calcmode="lin" valueType="num">
                                      <p:cBhvr>
                                        <p:cTn id="13" dur="114" fill="hold">
                                          <p:stCondLst>
                                            <p:cond delay="114"/>
                                          </p:stCondLst>
                                        </p:cTn>
                                        <p:tgtEl>
                                          <p:spTgt spid="18"/>
                                        </p:tgtEl>
                                        <p:attrNameLst>
                                          <p:attrName>style.rotation</p:attrName>
                                        </p:attrNameLst>
                                      </p:cBhvr>
                                      <p:tavLst>
                                        <p:tav tm="0">
                                          <p:val>
                                            <p:fltVal val="-45"/>
                                          </p:val>
                                        </p:tav>
                                        <p:tav tm="69900">
                                          <p:val>
                                            <p:fltVal val="45"/>
                                          </p:val>
                                        </p:tav>
                                        <p:tav tm="100000">
                                          <p:val>
                                            <p:fltVal val="0"/>
                                          </p:val>
                                        </p:tav>
                                      </p:tavLst>
                                    </p:anim>
                                    <p:anim calcmode="lin" valueType="num">
                                      <p:cBhvr>
                                        <p:cTn id="14" dur="114" fill="hold">
                                          <p:stCondLst>
                                            <p:cond delay="0"/>
                                          </p:stCondLst>
                                        </p:cTn>
                                        <p:tgtEl>
                                          <p:spTgt spid="18"/>
                                        </p:tgtEl>
                                        <p:attrNameLst>
                                          <p:attrName>ppt_y</p:attrName>
                                        </p:attrNameLst>
                                      </p:cBhvr>
                                      <p:tavLst>
                                        <p:tav tm="0">
                                          <p:val>
                                            <p:strVal val="#ppt_y-1"/>
                                          </p:val>
                                        </p:tav>
                                        <p:tav tm="100000">
                                          <p:val>
                                            <p:strVal val="#ppt_y-(0.354*#ppt_w-0.172*#ppt_h)"/>
                                          </p:val>
                                        </p:tav>
                                      </p:tavLst>
                                    </p:anim>
                                    <p:anim calcmode="lin" valueType="num">
                                      <p:cBhvr>
                                        <p:cTn id="15" dur="39" decel="50000" autoRev="1" fill="hold">
                                          <p:stCondLst>
                                            <p:cond delay="114"/>
                                          </p:stCondLst>
                                        </p:cTn>
                                        <p:tgtEl>
                                          <p:spTgt spid="18"/>
                                        </p:tgtEl>
                                        <p:attrNameLst>
                                          <p:attrName>ppt_y</p:attrName>
                                        </p:attrNameLst>
                                      </p:cBhvr>
                                      <p:tavLst>
                                        <p:tav tm="0">
                                          <p:val>
                                            <p:strVal val="#ppt_y-(0.354*#ppt_w-0.172*#ppt_h)"/>
                                          </p:val>
                                        </p:tav>
                                        <p:tav tm="100000">
                                          <p:val>
                                            <p:strVal val="#ppt_y-(0.354*#ppt_w-0.172*#ppt_h)-#ppt_h/2"/>
                                          </p:val>
                                        </p:tav>
                                      </p:tavLst>
                                    </p:anim>
                                    <p:anim calcmode="lin" valueType="num">
                                      <p:cBhvr>
                                        <p:cTn id="16" dur="34" fill="hold">
                                          <p:stCondLst>
                                            <p:cond delay="216"/>
                                          </p:stCondLst>
                                        </p:cTn>
                                        <p:tgtEl>
                                          <p:spTgt spid="18"/>
                                        </p:tgtEl>
                                        <p:attrNameLst>
                                          <p:attrName>ppt_y</p:attrName>
                                        </p:attrNameLst>
                                      </p:cBhvr>
                                      <p:tavLst>
                                        <p:tav tm="0">
                                          <p:val>
                                            <p:strVal val="#ppt_y-(0.354*#ppt_w-0.172*#ppt_h)"/>
                                          </p:val>
                                        </p:tav>
                                        <p:tav tm="100000">
                                          <p:val>
                                            <p:strVal val="#ppt_y"/>
                                          </p:val>
                                        </p:tav>
                                      </p:tavLst>
                                    </p:anim>
                                  </p:childTnLst>
                                </p:cTn>
                              </p:par>
                            </p:childTnLst>
                          </p:cTn>
                        </p:par>
                        <p:par>
                          <p:cTn id="17" fill="hold">
                            <p:stCondLst>
                              <p:cond delay="3625"/>
                            </p:stCondLst>
                            <p:childTnLst>
                              <p:par>
                                <p:cTn id="18" presetID="52" presetClass="entr" presetSubtype="0" fill="hold" grpId="0" nodeType="afterEffect">
                                  <p:stCondLst>
                                    <p:cond delay="0"/>
                                  </p:stCondLst>
                                  <p:iterate type="lt">
                                    <p:tmPct val="10000"/>
                                  </p:iterate>
                                  <p:childTnLst>
                                    <p:set>
                                      <p:cBhvr>
                                        <p:cTn id="19" dur="1" fill="hold">
                                          <p:stCondLst>
                                            <p:cond delay="0"/>
                                          </p:stCondLst>
                                        </p:cTn>
                                        <p:tgtEl>
                                          <p:spTgt spid="17"/>
                                        </p:tgtEl>
                                        <p:attrNameLst>
                                          <p:attrName>style.visibility</p:attrName>
                                        </p:attrNameLst>
                                      </p:cBhvr>
                                      <p:to>
                                        <p:strVal val="visible"/>
                                      </p:to>
                                    </p:set>
                                    <p:animScale>
                                      <p:cBhvr>
                                        <p:cTn id="20"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17"/>
                                        </p:tgtEl>
                                        <p:attrNameLst>
                                          <p:attrName>ppt_x</p:attrName>
                                          <p:attrName>ppt_y</p:attrName>
                                        </p:attrNameLst>
                                      </p:cBhvr>
                                    </p:animMotion>
                                    <p:animEffect transition="in" filter="fade">
                                      <p:cBhvr>
                                        <p:cTn id="2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53386"/>
            <a:ext cx="12290276"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5"/>
          <p:cNvSpPr/>
          <p:nvPr/>
        </p:nvSpPr>
        <p:spPr bwMode="auto">
          <a:xfrm>
            <a:off x="4300872" y="28592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4" name="KSO_Shape"/>
          <p:cNvSpPr/>
          <p:nvPr/>
        </p:nvSpPr>
        <p:spPr bwMode="auto">
          <a:xfrm>
            <a:off x="4612702" y="3170930"/>
            <a:ext cx="585667" cy="444130"/>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rgbClr val="2F5EB0"/>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5669024" y="2787237"/>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文本框 9"/>
          <p:cNvSpPr txBox="1"/>
          <p:nvPr/>
        </p:nvSpPr>
        <p:spPr>
          <a:xfrm>
            <a:off x="6014256" y="2636912"/>
            <a:ext cx="2103040" cy="654025"/>
          </a:xfrm>
          <a:prstGeom prst="rect">
            <a:avLst/>
          </a:prstGeom>
          <a:noFill/>
        </p:spPr>
        <p:txBody>
          <a:bodyPr wrap="square" lIns="68580" tIns="34290" rIns="68580" bIns="34290" rtlCol="0">
            <a:spAutoFit/>
          </a:bodyPr>
          <a:lstStyle/>
          <a:p>
            <a:pPr marL="0" lvl="1" algn="ctr"/>
            <a:r>
              <a:rPr lang="zh-CN" altLang="en-US" sz="2400" b="1" dirty="0">
                <a:solidFill>
                  <a:schemeClr val="bg1"/>
                </a:solidFill>
                <a:latin typeface="微软雅黑" panose="020B0503020204020204" pitchFamily="34" charset="-122"/>
                <a:ea typeface="微软雅黑" panose="020B0503020204020204" pitchFamily="34" charset="-122"/>
              </a:rPr>
              <a:t>项目的目标</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0" lvl="1" algn="ct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6367754" y="3232531"/>
            <a:ext cx="1436675" cy="215444"/>
            <a:chOff x="4369395" y="3284984"/>
            <a:chExt cx="1436675" cy="215444"/>
          </a:xfrm>
        </p:grpSpPr>
        <p:sp>
          <p:nvSpPr>
            <p:cNvPr id="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目标概述</a:t>
              </a:r>
            </a:p>
          </p:txBody>
        </p:sp>
        <p:grpSp>
          <p:nvGrpSpPr>
            <p:cNvPr id="10" name="组合 9"/>
            <p:cNvGrpSpPr/>
            <p:nvPr/>
          </p:nvGrpSpPr>
          <p:grpSpPr>
            <a:xfrm>
              <a:off x="4369395" y="3316401"/>
              <a:ext cx="168551" cy="168551"/>
              <a:chOff x="5005199" y="3717032"/>
              <a:chExt cx="168551" cy="168551"/>
            </a:xfrm>
          </p:grpSpPr>
          <p:sp>
            <p:nvSpPr>
              <p:cNvPr id="11" name="椭圆 10"/>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等腰三角形 1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23" name="组合 22"/>
          <p:cNvGrpSpPr/>
          <p:nvPr/>
        </p:nvGrpSpPr>
        <p:grpSpPr>
          <a:xfrm>
            <a:off x="6347438" y="3588691"/>
            <a:ext cx="1436675" cy="215444"/>
            <a:chOff x="4369395" y="3284984"/>
            <a:chExt cx="1436675" cy="215444"/>
          </a:xfrm>
        </p:grpSpPr>
        <p:sp>
          <p:nvSpPr>
            <p:cNvPr id="2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专利发表</a:t>
              </a:r>
            </a:p>
          </p:txBody>
        </p:sp>
        <p:grpSp>
          <p:nvGrpSpPr>
            <p:cNvPr id="25" name="组合 24"/>
            <p:cNvGrpSpPr/>
            <p:nvPr/>
          </p:nvGrpSpPr>
          <p:grpSpPr>
            <a:xfrm>
              <a:off x="4369395" y="3316401"/>
              <a:ext cx="168551" cy="168551"/>
              <a:chOff x="5005199" y="3717032"/>
              <a:chExt cx="168551" cy="168551"/>
            </a:xfrm>
          </p:grpSpPr>
          <p:sp>
            <p:nvSpPr>
              <p:cNvPr id="26" name="椭圆 25"/>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等腰三角形 2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8" name="组合 37"/>
          <p:cNvGrpSpPr/>
          <p:nvPr/>
        </p:nvGrpSpPr>
        <p:grpSpPr>
          <a:xfrm>
            <a:off x="6347438" y="3926746"/>
            <a:ext cx="1436675" cy="215444"/>
            <a:chOff x="4369395" y="3284984"/>
            <a:chExt cx="1436675" cy="215444"/>
          </a:xfrm>
        </p:grpSpPr>
        <p:sp>
          <p:nvSpPr>
            <p:cNvPr id="3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项目的扩展</a:t>
              </a:r>
            </a:p>
          </p:txBody>
        </p:sp>
        <p:grpSp>
          <p:nvGrpSpPr>
            <p:cNvPr id="40" name="组合 39"/>
            <p:cNvGrpSpPr/>
            <p:nvPr/>
          </p:nvGrpSpPr>
          <p:grpSpPr>
            <a:xfrm>
              <a:off x="4369395" y="3316401"/>
              <a:ext cx="168551" cy="168551"/>
              <a:chOff x="5005199" y="3717032"/>
              <a:chExt cx="168551" cy="168551"/>
            </a:xfrm>
          </p:grpSpPr>
          <p:sp>
            <p:nvSpPr>
              <p:cNvPr id="41" name="椭圆 40"/>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2" name="等腰三角形 4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03</a:t>
            </a:r>
            <a:endParaRPr lang="zh-CN" dirty="0">
              <a:latin typeface="方正兰亭超细黑简体" panose="02000000000000000000" pitchFamily="2" charset="-122"/>
              <a:ea typeface="方正兰亭超细黑简体" panose="02000000000000000000" pitchFamily="2" charset="-122"/>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第一章  </a:t>
            </a:r>
            <a:r>
              <a:rPr lang="en-US" altLang="zh-CN" b="1" dirty="0">
                <a:solidFill>
                  <a:srgbClr val="2F5EB0"/>
                </a:solidFill>
              </a:rPr>
              <a:t>SECTION</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61" name="KSO_Shape"/>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ppt_x"/>
                                          </p:val>
                                        </p:tav>
                                        <p:tav tm="100000">
                                          <p:val>
                                            <p:strVal val="#ppt_x"/>
                                          </p:val>
                                        </p:tav>
                                      </p:tavLst>
                                    </p:anim>
                                    <p:anim calcmode="lin" valueType="num">
                                      <p:cBhvr additive="base">
                                        <p:cTn id="39" dur="500" fill="hold"/>
                                        <p:tgtEl>
                                          <p:spTgt spid="23"/>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4"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ppt_x"/>
                                          </p:val>
                                        </p:tav>
                                        <p:tav tm="100000">
                                          <p:val>
                                            <p:strVal val="#ppt_x"/>
                                          </p:val>
                                        </p:tav>
                                      </p:tavLst>
                                    </p:anim>
                                    <p:anim calcmode="lin" valueType="num">
                                      <p:cBhvr additive="base">
                                        <p:cTn id="44" dur="500" fill="hold"/>
                                        <p:tgtEl>
                                          <p:spTgt spid="38"/>
                                        </p:tgtEl>
                                        <p:attrNameLst>
                                          <p:attrName>ppt_y</p:attrName>
                                        </p:attrNameLst>
                                      </p:cBhvr>
                                      <p:tavLst>
                                        <p:tav tm="0">
                                          <p:val>
                                            <p:strVal val="1+#ppt_h/2"/>
                                          </p:val>
                                        </p:tav>
                                        <p:tav tm="100000">
                                          <p:val>
                                            <p:strVal val="#ppt_y"/>
                                          </p:val>
                                        </p:tav>
                                      </p:tavLst>
                                    </p:anim>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12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p:bldP spid="4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AC002BE-E332-46DE-8EB8-A924CF8C9F44}"/>
              </a:ext>
            </a:extLst>
          </p:cNvPr>
          <p:cNvSpPr txBox="1"/>
          <p:nvPr/>
        </p:nvSpPr>
        <p:spPr>
          <a:xfrm>
            <a:off x="1273051" y="1268760"/>
            <a:ext cx="9649072" cy="3508653"/>
          </a:xfrm>
          <a:prstGeom prst="rect">
            <a:avLst/>
          </a:prstGeom>
          <a:noFill/>
        </p:spPr>
        <p:txBody>
          <a:bodyPr wrap="square" rtlCol="0">
            <a:spAutoFit/>
          </a:bodyPr>
          <a:lstStyle/>
          <a:p>
            <a:pPr marL="0" lvl="1" algn="ctr"/>
            <a:r>
              <a:rPr lang="zh-CN" altLang="en-US" sz="4400" b="1" dirty="0">
                <a:solidFill>
                  <a:srgbClr val="2F5EB0"/>
                </a:solidFill>
                <a:latin typeface="微软雅黑" panose="020B0503020204020204" pitchFamily="34" charset="-122"/>
                <a:ea typeface="微软雅黑" panose="020B0503020204020204" pitchFamily="34" charset="-122"/>
              </a:rPr>
              <a:t>项目摘要</a:t>
            </a:r>
            <a:endParaRPr lang="en-US" altLang="zh-CN" sz="4400" b="1" dirty="0">
              <a:solidFill>
                <a:srgbClr val="2F5EB0"/>
              </a:solidFill>
              <a:latin typeface="微软雅黑" panose="020B0503020204020204" pitchFamily="34" charset="-122"/>
              <a:ea typeface="微软雅黑" panose="020B0503020204020204" pitchFamily="34" charset="-122"/>
            </a:endParaRPr>
          </a:p>
          <a:p>
            <a:pPr marL="0" lvl="1" algn="ctr"/>
            <a:endParaRPr lang="en-US" altLang="zh-CN" sz="2000" b="1" dirty="0">
              <a:solidFill>
                <a:srgbClr val="2F5EB0"/>
              </a:solidFill>
              <a:latin typeface="微软雅黑" panose="020B0503020204020204" pitchFamily="34" charset="-122"/>
              <a:ea typeface="微软雅黑" panose="020B0503020204020204" pitchFamily="34" charset="-122"/>
            </a:endParaRPr>
          </a:p>
          <a:p>
            <a:pPr marL="0" lvl="1" algn="ctr"/>
            <a:endParaRPr lang="en-US" altLang="zh-CN" sz="2000" b="1" dirty="0">
              <a:solidFill>
                <a:srgbClr val="2F5EB0"/>
              </a:solidFill>
              <a:latin typeface="微软雅黑" panose="020B0503020204020204" pitchFamily="34" charset="-122"/>
              <a:ea typeface="微软雅黑" panose="020B0503020204020204" pitchFamily="34" charset="-122"/>
            </a:endParaRPr>
          </a:p>
          <a:p>
            <a:r>
              <a:rPr lang="en-US" altLang="zh-CN" sz="2000" dirty="0">
                <a:solidFill>
                  <a:schemeClr val="tx2"/>
                </a:solidFill>
                <a:latin typeface="微软雅黑" panose="020B0503020204020204" pitchFamily="34" charset="-122"/>
                <a:ea typeface="微软雅黑" panose="020B0503020204020204" pitchFamily="34" charset="-122"/>
              </a:rPr>
              <a:t>       </a:t>
            </a:r>
            <a:r>
              <a:rPr lang="zh-CN" altLang="zh-CN" sz="2000" dirty="0">
                <a:solidFill>
                  <a:schemeClr val="tx2"/>
                </a:solidFill>
                <a:latin typeface="微软雅黑" panose="020B0503020204020204" pitchFamily="34" charset="-122"/>
                <a:ea typeface="微软雅黑" panose="020B0503020204020204" pitchFamily="34" charset="-122"/>
              </a:rPr>
              <a:t>通过</a:t>
            </a:r>
            <a:r>
              <a:rPr lang="en-US" altLang="zh-CN" sz="2000" dirty="0" err="1">
                <a:solidFill>
                  <a:schemeClr val="tx2"/>
                </a:solidFill>
                <a:latin typeface="微软雅黑" panose="020B0503020204020204" pitchFamily="34" charset="-122"/>
                <a:ea typeface="微软雅黑" panose="020B0503020204020204" pitchFamily="34" charset="-122"/>
              </a:rPr>
              <a:t>OpenCv</a:t>
            </a:r>
            <a:r>
              <a:rPr lang="zh-CN" altLang="zh-CN" sz="2000" dirty="0">
                <a:solidFill>
                  <a:schemeClr val="tx2"/>
                </a:solidFill>
                <a:latin typeface="微软雅黑" panose="020B0503020204020204" pitchFamily="34" charset="-122"/>
                <a:ea typeface="微软雅黑" panose="020B0503020204020204" pitchFamily="34" charset="-122"/>
              </a:rPr>
              <a:t>进行灰度化，紧接着通过二值化，降噪，切割和归一化实现试卷上的分数框的切割</a:t>
            </a:r>
            <a:r>
              <a:rPr lang="zh-CN" altLang="en-US" sz="2000" dirty="0">
                <a:solidFill>
                  <a:schemeClr val="tx2"/>
                </a:solidFill>
                <a:latin typeface="微软雅黑" panose="020B0503020204020204" pitchFamily="34" charset="-122"/>
                <a:ea typeface="微软雅黑" panose="020B0503020204020204" pitchFamily="34" charset="-122"/>
              </a:rPr>
              <a:t>，将切割的结果返回到服务器。</a:t>
            </a:r>
            <a:r>
              <a:rPr lang="zh-CN" altLang="zh-CN" sz="2000" dirty="0">
                <a:solidFill>
                  <a:schemeClr val="tx2"/>
                </a:solidFill>
                <a:latin typeface="微软雅黑" panose="020B0503020204020204" pitchFamily="34" charset="-122"/>
                <a:ea typeface="微软雅黑" panose="020B0503020204020204" pitchFamily="34" charset="-122"/>
              </a:rPr>
              <a:t>通过爬取不同手写数字字体的网站得到图片制作数据集进行训练；将切割得到的图片输入</a:t>
            </a:r>
            <a:r>
              <a:rPr lang="en-US" altLang="zh-CN" sz="2000" dirty="0">
                <a:solidFill>
                  <a:schemeClr val="tx2"/>
                </a:solidFill>
                <a:latin typeface="微软雅黑" panose="020B0503020204020204" pitchFamily="34" charset="-122"/>
                <a:ea typeface="微软雅黑" panose="020B0503020204020204" pitchFamily="34" charset="-122"/>
              </a:rPr>
              <a:t>CNN</a:t>
            </a:r>
            <a:r>
              <a:rPr lang="zh-CN" altLang="zh-CN" sz="2000" dirty="0">
                <a:solidFill>
                  <a:schemeClr val="tx2"/>
                </a:solidFill>
                <a:latin typeface="微软雅黑" panose="020B0503020204020204" pitchFamily="34" charset="-122"/>
                <a:ea typeface="微软雅黑" panose="020B0503020204020204" pitchFamily="34" charset="-122"/>
              </a:rPr>
              <a:t>卷积神经网络网络进行识别将结果返回服务器端；在服务器端进行计算然后异步返回结果的正确与否。本发明利用了</a:t>
            </a:r>
            <a:r>
              <a:rPr lang="en-US" altLang="zh-CN" sz="2000" dirty="0">
                <a:solidFill>
                  <a:schemeClr val="tx2"/>
                </a:solidFill>
                <a:latin typeface="微软雅黑" panose="020B0503020204020204" pitchFamily="34" charset="-122"/>
                <a:ea typeface="微软雅黑" panose="020B0503020204020204" pitchFamily="34" charset="-122"/>
              </a:rPr>
              <a:t>TensorFlow</a:t>
            </a:r>
            <a:r>
              <a:rPr lang="zh-CN" altLang="zh-CN" sz="2000" dirty="0">
                <a:solidFill>
                  <a:schemeClr val="tx2"/>
                </a:solidFill>
                <a:latin typeface="微软雅黑" panose="020B0503020204020204" pitchFamily="34" charset="-122"/>
                <a:ea typeface="微软雅黑" panose="020B0503020204020204" pitchFamily="34" charset="-122"/>
              </a:rPr>
              <a:t>机器学习框架以及</a:t>
            </a:r>
            <a:r>
              <a:rPr lang="en-US" altLang="zh-CN" sz="2000" dirty="0">
                <a:solidFill>
                  <a:schemeClr val="tx2"/>
                </a:solidFill>
                <a:latin typeface="微软雅黑" panose="020B0503020204020204" pitchFamily="34" charset="-122"/>
                <a:ea typeface="微软雅黑" panose="020B0503020204020204" pitchFamily="34" charset="-122"/>
              </a:rPr>
              <a:t>CNN</a:t>
            </a:r>
            <a:r>
              <a:rPr lang="zh-CN" altLang="zh-CN" sz="2000" dirty="0">
                <a:solidFill>
                  <a:schemeClr val="tx2"/>
                </a:solidFill>
                <a:latin typeface="微软雅黑" panose="020B0503020204020204" pitchFamily="34" charset="-122"/>
                <a:ea typeface="微软雅黑" panose="020B0503020204020204" pitchFamily="34" charset="-122"/>
              </a:rPr>
              <a:t>卷积神经网络的算法。具有识别准确率高，操作简单，节约时间，人力，物力的优点从而实现快速的核分。</a:t>
            </a:r>
          </a:p>
          <a:p>
            <a:endParaRPr lang="zh-CN" altLang="en-US" dirty="0"/>
          </a:p>
        </p:txBody>
      </p:sp>
    </p:spTree>
    <p:extLst>
      <p:ext uri="{BB962C8B-B14F-4D97-AF65-F5344CB8AC3E}">
        <p14:creationId xmlns:p14="http://schemas.microsoft.com/office/powerpoint/2010/main" val="713782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项目的概述</a:t>
            </a:r>
          </a:p>
        </p:txBody>
      </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04</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4657427" y="1639999"/>
            <a:ext cx="2812732" cy="4381289"/>
            <a:chOff x="913011" y="764704"/>
            <a:chExt cx="2812732" cy="4381289"/>
          </a:xfrm>
        </p:grpSpPr>
        <p:grpSp>
          <p:nvGrpSpPr>
            <p:cNvPr id="16" name="组合 15"/>
            <p:cNvGrpSpPr/>
            <p:nvPr/>
          </p:nvGrpSpPr>
          <p:grpSpPr>
            <a:xfrm>
              <a:off x="1747692" y="4222426"/>
              <a:ext cx="1289708" cy="923567"/>
              <a:chOff x="4350532" y="1811995"/>
              <a:chExt cx="3661868" cy="2622287"/>
            </a:xfrm>
          </p:grpSpPr>
          <p:sp>
            <p:nvSpPr>
              <p:cNvPr id="135" name="Freeform 36"/>
              <p:cNvSpPr/>
              <p:nvPr/>
            </p:nvSpPr>
            <p:spPr bwMode="auto">
              <a:xfrm>
                <a:off x="4539997" y="3410609"/>
                <a:ext cx="3282939" cy="162892"/>
              </a:xfrm>
              <a:custGeom>
                <a:avLst/>
                <a:gdLst>
                  <a:gd name="connsiteX0" fmla="*/ 35766 w 3282939"/>
                  <a:gd name="connsiteY0" fmla="*/ 320938 h 340225"/>
                  <a:gd name="connsiteX1" fmla="*/ 48093 w 3282939"/>
                  <a:gd name="connsiteY1" fmla="*/ 338101 h 340225"/>
                  <a:gd name="connsiteX2" fmla="*/ 0 w 3282939"/>
                  <a:gd name="connsiteY2" fmla="*/ 340225 h 340225"/>
                  <a:gd name="connsiteX3" fmla="*/ 35766 w 3282939"/>
                  <a:gd name="connsiteY3" fmla="*/ 320938 h 340225"/>
                  <a:gd name="connsiteX4" fmla="*/ 3253542 w 3282939"/>
                  <a:gd name="connsiteY4" fmla="*/ 179372 h 340225"/>
                  <a:gd name="connsiteX5" fmla="*/ 3253837 w 3282939"/>
                  <a:gd name="connsiteY5" fmla="*/ 196497 h 340225"/>
                  <a:gd name="connsiteX6" fmla="*/ 3253542 w 3282939"/>
                  <a:gd name="connsiteY6" fmla="*/ 179372 h 340225"/>
                  <a:gd name="connsiteX7" fmla="*/ 3282939 w 3282939"/>
                  <a:gd name="connsiteY7" fmla="*/ 0 h 340225"/>
                  <a:gd name="connsiteX8" fmla="*/ 3202017 w 3282939"/>
                  <a:gd name="connsiteY8" fmla="*/ 103183 h 340225"/>
                  <a:gd name="connsiteX9" fmla="*/ 3217148 w 3282939"/>
                  <a:gd name="connsiteY9" fmla="*/ 145976 h 340225"/>
                  <a:gd name="connsiteX10" fmla="*/ 15867 w 3282939"/>
                  <a:gd name="connsiteY10" fmla="*/ 144596 h 340225"/>
                  <a:gd name="connsiteX11" fmla="*/ 13528 w 3282939"/>
                  <a:gd name="connsiteY11" fmla="*/ 151326 h 340225"/>
                  <a:gd name="connsiteX12" fmla="*/ 0 w 3282939"/>
                  <a:gd name="connsiteY12" fmla="*/ 145014 h 340225"/>
                  <a:gd name="connsiteX13" fmla="*/ 3282939 w 3282939"/>
                  <a:gd name="connsiteY13" fmla="*/ 0 h 340225"/>
                  <a:gd name="connsiteX0-1" fmla="*/ 35766 w 3282939"/>
                  <a:gd name="connsiteY0-2" fmla="*/ 320938 h 340225"/>
                  <a:gd name="connsiteX1-3" fmla="*/ 48093 w 3282939"/>
                  <a:gd name="connsiteY1-4" fmla="*/ 338101 h 340225"/>
                  <a:gd name="connsiteX2-5" fmla="*/ 0 w 3282939"/>
                  <a:gd name="connsiteY2-6" fmla="*/ 340225 h 340225"/>
                  <a:gd name="connsiteX3-7" fmla="*/ 35766 w 3282939"/>
                  <a:gd name="connsiteY3-8" fmla="*/ 320938 h 340225"/>
                  <a:gd name="connsiteX4-9" fmla="*/ 3282939 w 3282939"/>
                  <a:gd name="connsiteY4-10" fmla="*/ 0 h 340225"/>
                  <a:gd name="connsiteX5-11" fmla="*/ 3202017 w 3282939"/>
                  <a:gd name="connsiteY5-12" fmla="*/ 103183 h 340225"/>
                  <a:gd name="connsiteX6-13" fmla="*/ 3217148 w 3282939"/>
                  <a:gd name="connsiteY6-14" fmla="*/ 145976 h 340225"/>
                  <a:gd name="connsiteX7-15" fmla="*/ 15867 w 3282939"/>
                  <a:gd name="connsiteY7-16" fmla="*/ 144596 h 340225"/>
                  <a:gd name="connsiteX8-17" fmla="*/ 13528 w 3282939"/>
                  <a:gd name="connsiteY8-18" fmla="*/ 151326 h 340225"/>
                  <a:gd name="connsiteX9-19" fmla="*/ 0 w 3282939"/>
                  <a:gd name="connsiteY9-20" fmla="*/ 145014 h 340225"/>
                  <a:gd name="connsiteX10-21" fmla="*/ 3282939 w 3282939"/>
                  <a:gd name="connsiteY10-22" fmla="*/ 0 h 340225"/>
                  <a:gd name="connsiteX0-23" fmla="*/ 0 w 3282939"/>
                  <a:gd name="connsiteY0-24" fmla="*/ 340225 h 340225"/>
                  <a:gd name="connsiteX1-25" fmla="*/ 48093 w 3282939"/>
                  <a:gd name="connsiteY1-26" fmla="*/ 338101 h 340225"/>
                  <a:gd name="connsiteX2-27" fmla="*/ 0 w 3282939"/>
                  <a:gd name="connsiteY2-28" fmla="*/ 340225 h 340225"/>
                  <a:gd name="connsiteX3-29" fmla="*/ 3282939 w 3282939"/>
                  <a:gd name="connsiteY3-30" fmla="*/ 0 h 340225"/>
                  <a:gd name="connsiteX4-31" fmla="*/ 3202017 w 3282939"/>
                  <a:gd name="connsiteY4-32" fmla="*/ 103183 h 340225"/>
                  <a:gd name="connsiteX5-33" fmla="*/ 3217148 w 3282939"/>
                  <a:gd name="connsiteY5-34" fmla="*/ 145976 h 340225"/>
                  <a:gd name="connsiteX6-35" fmla="*/ 15867 w 3282939"/>
                  <a:gd name="connsiteY6-36" fmla="*/ 144596 h 340225"/>
                  <a:gd name="connsiteX7-37" fmla="*/ 13528 w 3282939"/>
                  <a:gd name="connsiteY7-38" fmla="*/ 151326 h 340225"/>
                  <a:gd name="connsiteX8-39" fmla="*/ 0 w 3282939"/>
                  <a:gd name="connsiteY8-40" fmla="*/ 145014 h 340225"/>
                  <a:gd name="connsiteX9-41" fmla="*/ 3282939 w 3282939"/>
                  <a:gd name="connsiteY9-42" fmla="*/ 0 h 340225"/>
                  <a:gd name="connsiteX0-43" fmla="*/ 3282939 w 3374379"/>
                  <a:gd name="connsiteY0-44" fmla="*/ 0 h 151326"/>
                  <a:gd name="connsiteX1-45" fmla="*/ 3202017 w 3374379"/>
                  <a:gd name="connsiteY1-46" fmla="*/ 103183 h 151326"/>
                  <a:gd name="connsiteX2-47" fmla="*/ 3217148 w 3374379"/>
                  <a:gd name="connsiteY2-48" fmla="*/ 145976 h 151326"/>
                  <a:gd name="connsiteX3-49" fmla="*/ 15867 w 3374379"/>
                  <a:gd name="connsiteY3-50" fmla="*/ 144596 h 151326"/>
                  <a:gd name="connsiteX4-51" fmla="*/ 13528 w 3374379"/>
                  <a:gd name="connsiteY4-52" fmla="*/ 151326 h 151326"/>
                  <a:gd name="connsiteX5-53" fmla="*/ 0 w 3374379"/>
                  <a:gd name="connsiteY5-54" fmla="*/ 145014 h 151326"/>
                  <a:gd name="connsiteX6-55" fmla="*/ 3374379 w 3374379"/>
                  <a:gd name="connsiteY6-56" fmla="*/ 81944 h 151326"/>
                  <a:gd name="connsiteX0-57" fmla="*/ 3282939 w 3282939"/>
                  <a:gd name="connsiteY0-58" fmla="*/ 0 h 151326"/>
                  <a:gd name="connsiteX1-59" fmla="*/ 3202017 w 3282939"/>
                  <a:gd name="connsiteY1-60" fmla="*/ 103183 h 151326"/>
                  <a:gd name="connsiteX2-61" fmla="*/ 3217148 w 3282939"/>
                  <a:gd name="connsiteY2-62" fmla="*/ 145976 h 151326"/>
                  <a:gd name="connsiteX3-63" fmla="*/ 15867 w 3282939"/>
                  <a:gd name="connsiteY3-64" fmla="*/ 144596 h 151326"/>
                  <a:gd name="connsiteX4-65" fmla="*/ 13528 w 3282939"/>
                  <a:gd name="connsiteY4-66" fmla="*/ 151326 h 151326"/>
                  <a:gd name="connsiteX5-67" fmla="*/ 0 w 3282939"/>
                  <a:gd name="connsiteY5-68" fmla="*/ 145014 h 151326"/>
                  <a:gd name="connsiteX6-69" fmla="*/ 3272779 w 3282939"/>
                  <a:gd name="connsiteY6-70" fmla="*/ 7967 h 151326"/>
                  <a:gd name="connsiteX0-71" fmla="*/ 3282939 w 3282939"/>
                  <a:gd name="connsiteY0-72" fmla="*/ 0 h 145976"/>
                  <a:gd name="connsiteX1-73" fmla="*/ 3202017 w 3282939"/>
                  <a:gd name="connsiteY1-74" fmla="*/ 103183 h 145976"/>
                  <a:gd name="connsiteX2-75" fmla="*/ 3217148 w 3282939"/>
                  <a:gd name="connsiteY2-76" fmla="*/ 145976 h 145976"/>
                  <a:gd name="connsiteX3-77" fmla="*/ 15867 w 3282939"/>
                  <a:gd name="connsiteY3-78" fmla="*/ 144596 h 145976"/>
                  <a:gd name="connsiteX4-79" fmla="*/ 0 w 3282939"/>
                  <a:gd name="connsiteY4-80" fmla="*/ 145014 h 145976"/>
                  <a:gd name="connsiteX5-81" fmla="*/ 3272779 w 3282939"/>
                  <a:gd name="connsiteY5-82" fmla="*/ 7967 h 145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282939" h="145976">
                    <a:close/>
                    <a:moveTo>
                      <a:pt x="3282939" y="0"/>
                    </a:moveTo>
                    <a:cubicBezTo>
                      <a:pt x="3192270" y="39034"/>
                      <a:pt x="3202013" y="103156"/>
                      <a:pt x="3202017" y="103183"/>
                    </a:cubicBezTo>
                    <a:cubicBezTo>
                      <a:pt x="3202746" y="119931"/>
                      <a:pt x="3208611" y="134207"/>
                      <a:pt x="3217148" y="145976"/>
                    </a:cubicBezTo>
                    <a:lnTo>
                      <a:pt x="15867" y="144596"/>
                    </a:lnTo>
                    <a:lnTo>
                      <a:pt x="0" y="145014"/>
                    </a:lnTo>
                    <a:lnTo>
                      <a:pt x="3272779" y="7967"/>
                    </a:lnTo>
                  </a:path>
                </a:pathLst>
              </a:custGeom>
              <a:gradFill flip="none" rotWithShape="1">
                <a:gsLst>
                  <a:gs pos="0">
                    <a:srgbClr val="494949"/>
                  </a:gs>
                  <a:gs pos="100000">
                    <a:srgbClr val="9D9D9D"/>
                  </a:gs>
                </a:gsLst>
                <a:lin ang="16200000" scaled="1"/>
                <a:tileRect/>
              </a:gradFill>
              <a:ln w="9525">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36" name="Freeform 38"/>
              <p:cNvSpPr/>
              <p:nvPr/>
            </p:nvSpPr>
            <p:spPr bwMode="auto">
              <a:xfrm>
                <a:off x="4548266" y="3630966"/>
                <a:ext cx="3266400" cy="53467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1">
                <a:gsLst>
                  <a:gs pos="51000">
                    <a:schemeClr val="bg1">
                      <a:alpha val="76000"/>
                    </a:schemeClr>
                  </a:gs>
                  <a:gs pos="0">
                    <a:schemeClr val="bg1">
                      <a:alpha val="0"/>
                    </a:schemeClr>
                  </a:gs>
                  <a:gs pos="100000">
                    <a:schemeClr val="bg1">
                      <a:alpha val="0"/>
                    </a:schemeClr>
                  </a:gs>
                </a:gsLst>
                <a:lin ang="16200000" scaled="1"/>
                <a:tileRect/>
              </a:gradFill>
              <a:ln w="952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7" name="Freeform 38"/>
              <p:cNvSpPr/>
              <p:nvPr/>
            </p:nvSpPr>
            <p:spPr bwMode="auto">
              <a:xfrm>
                <a:off x="4527833" y="3574415"/>
                <a:ext cx="3266400" cy="52451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1">
                <a:gsLst>
                  <a:gs pos="833">
                    <a:srgbClr val="494949"/>
                  </a:gs>
                  <a:gs pos="59000">
                    <a:srgbClr val="9D9D9D"/>
                  </a:gs>
                  <a:gs pos="100000">
                    <a:srgbClr val="5E5E5E"/>
                  </a:gs>
                </a:gsLst>
                <a:lin ang="0" scaled="1"/>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8" name="矩形 2788"/>
              <p:cNvSpPr/>
              <p:nvPr/>
            </p:nvSpPr>
            <p:spPr>
              <a:xfrm rot="1283126">
                <a:off x="4475511" y="3459588"/>
                <a:ext cx="3292758" cy="452993"/>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rgbClr val="5E5E5E"/>
                  </a:gs>
                  <a:gs pos="49000">
                    <a:schemeClr val="bg1"/>
                  </a:gs>
                  <a:gs pos="100000">
                    <a:srgbClr val="494949"/>
                  </a:gs>
                </a:gsLst>
                <a:lin ang="16200000" scaled="1"/>
                <a:tileRect/>
              </a:gradFill>
              <a:ln>
                <a:noFill/>
              </a:ln>
              <a:effectLst>
                <a:softEdge rad="1270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9" name="组合 138"/>
              <p:cNvGrpSpPr/>
              <p:nvPr/>
            </p:nvGrpSpPr>
            <p:grpSpPr>
              <a:xfrm>
                <a:off x="4350532" y="1811995"/>
                <a:ext cx="3661868" cy="598986"/>
                <a:chOff x="4350532" y="2259168"/>
                <a:chExt cx="3661868" cy="598986"/>
              </a:xfrm>
            </p:grpSpPr>
            <p:sp>
              <p:nvSpPr>
                <p:cNvPr id="154" name="Freeform 35"/>
                <p:cNvSpPr/>
                <p:nvPr/>
              </p:nvSpPr>
              <p:spPr bwMode="auto">
                <a:xfrm>
                  <a:off x="4466938" y="2451775"/>
                  <a:ext cx="3396348" cy="406379"/>
                </a:xfrm>
                <a:custGeom>
                  <a:avLst/>
                  <a:gdLst>
                    <a:gd name="T0" fmla="*/ 1 w 2434"/>
                    <a:gd name="T1" fmla="*/ 0 h 291"/>
                    <a:gd name="T2" fmla="*/ 1 w 2434"/>
                    <a:gd name="T3" fmla="*/ 271 h 291"/>
                    <a:gd name="T4" fmla="*/ 41 w 2434"/>
                    <a:gd name="T5" fmla="*/ 291 h 291"/>
                    <a:gd name="T6" fmla="*/ 2383 w 2434"/>
                    <a:gd name="T7" fmla="*/ 189 h 291"/>
                    <a:gd name="T8" fmla="*/ 2430 w 2434"/>
                    <a:gd name="T9" fmla="*/ 140 h 291"/>
                    <a:gd name="T10" fmla="*/ 2430 w 2434"/>
                    <a:gd name="T11" fmla="*/ 0 h 291"/>
                    <a:gd name="T12" fmla="*/ 2322 w 2434"/>
                    <a:gd name="T13" fmla="*/ 21 h 291"/>
                    <a:gd name="T14" fmla="*/ 113 w 2434"/>
                    <a:gd name="T15" fmla="*/ 21 h 291"/>
                    <a:gd name="T16" fmla="*/ 1 w 2434"/>
                    <a:gd name="T17"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4" h="291">
                      <a:moveTo>
                        <a:pt x="1" y="0"/>
                      </a:moveTo>
                      <a:cubicBezTo>
                        <a:pt x="1" y="271"/>
                        <a:pt x="1" y="271"/>
                        <a:pt x="1" y="271"/>
                      </a:cubicBezTo>
                      <a:cubicBezTo>
                        <a:pt x="1" y="271"/>
                        <a:pt x="0" y="291"/>
                        <a:pt x="41" y="291"/>
                      </a:cubicBezTo>
                      <a:cubicBezTo>
                        <a:pt x="82" y="291"/>
                        <a:pt x="2383" y="189"/>
                        <a:pt x="2383" y="189"/>
                      </a:cubicBezTo>
                      <a:cubicBezTo>
                        <a:pt x="2383" y="189"/>
                        <a:pt x="2434" y="185"/>
                        <a:pt x="2430" y="140"/>
                      </a:cubicBezTo>
                      <a:cubicBezTo>
                        <a:pt x="2430" y="0"/>
                        <a:pt x="2430" y="0"/>
                        <a:pt x="2430" y="0"/>
                      </a:cubicBezTo>
                      <a:cubicBezTo>
                        <a:pt x="2430" y="0"/>
                        <a:pt x="2404" y="22"/>
                        <a:pt x="2322" y="21"/>
                      </a:cubicBezTo>
                      <a:cubicBezTo>
                        <a:pt x="113" y="21"/>
                        <a:pt x="113" y="21"/>
                        <a:pt x="113" y="21"/>
                      </a:cubicBezTo>
                      <a:cubicBezTo>
                        <a:pt x="113" y="21"/>
                        <a:pt x="44" y="28"/>
                        <a:pt x="1" y="0"/>
                      </a:cubicBezTo>
                      <a:close/>
                    </a:path>
                  </a:pathLst>
                </a:custGeom>
                <a:gradFill flip="none" rotWithShape="1">
                  <a:gsLst>
                    <a:gs pos="0">
                      <a:srgbClr val="494949"/>
                    </a:gs>
                    <a:gs pos="49000">
                      <a:schemeClr val="bg1"/>
                    </a:gs>
                    <a:gs pos="100000">
                      <a:srgbClr val="4C4C4C"/>
                    </a:gs>
                  </a:gsLst>
                  <a:lin ang="10800000" scaled="1"/>
                  <a:tileRect/>
                </a:gradFill>
                <a:ln w="12700">
                  <a:solidFill>
                    <a:schemeClr val="tx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55" name="Freeform 40"/>
                <p:cNvSpPr/>
                <p:nvPr/>
              </p:nvSpPr>
              <p:spPr bwMode="auto">
                <a:xfrm>
                  <a:off x="4376932" y="2259168"/>
                  <a:ext cx="3570004" cy="238630"/>
                </a:xfrm>
                <a:custGeom>
                  <a:avLst/>
                  <a:gdLst>
                    <a:gd name="T0" fmla="*/ 153 w 2559"/>
                    <a:gd name="T1" fmla="*/ 7 h 171"/>
                    <a:gd name="T2" fmla="*/ 1 w 2559"/>
                    <a:gd name="T3" fmla="*/ 92 h 171"/>
                    <a:gd name="T4" fmla="*/ 144 w 2559"/>
                    <a:gd name="T5" fmla="*/ 171 h 171"/>
                    <a:gd name="T6" fmla="*/ 2399 w 2559"/>
                    <a:gd name="T7" fmla="*/ 171 h 171"/>
                    <a:gd name="T8" fmla="*/ 2551 w 2559"/>
                    <a:gd name="T9" fmla="*/ 94 h 171"/>
                    <a:gd name="T10" fmla="*/ 2399 w 2559"/>
                    <a:gd name="T11" fmla="*/ 7 h 171"/>
                    <a:gd name="T12" fmla="*/ 2398 w 2559"/>
                    <a:gd name="T13" fmla="*/ 7 h 171"/>
                    <a:gd name="T14" fmla="*/ 2399 w 2559"/>
                    <a:gd name="T15" fmla="*/ 7 h 171"/>
                    <a:gd name="T16" fmla="*/ 153 w 2559"/>
                    <a:gd name="T17" fmla="*/ 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9" h="171">
                      <a:moveTo>
                        <a:pt x="153" y="7"/>
                      </a:moveTo>
                      <a:cubicBezTo>
                        <a:pt x="153" y="7"/>
                        <a:pt x="10" y="8"/>
                        <a:pt x="1" y="92"/>
                      </a:cubicBezTo>
                      <a:cubicBezTo>
                        <a:pt x="1" y="92"/>
                        <a:pt x="0" y="160"/>
                        <a:pt x="144" y="171"/>
                      </a:cubicBezTo>
                      <a:cubicBezTo>
                        <a:pt x="2399" y="171"/>
                        <a:pt x="2399" y="171"/>
                        <a:pt x="2399" y="171"/>
                      </a:cubicBezTo>
                      <a:cubicBezTo>
                        <a:pt x="2399" y="171"/>
                        <a:pt x="2544" y="169"/>
                        <a:pt x="2551" y="94"/>
                      </a:cubicBezTo>
                      <a:cubicBezTo>
                        <a:pt x="2551" y="94"/>
                        <a:pt x="2559" y="14"/>
                        <a:pt x="2399" y="7"/>
                      </a:cubicBezTo>
                      <a:cubicBezTo>
                        <a:pt x="2399" y="7"/>
                        <a:pt x="2399" y="7"/>
                        <a:pt x="2398" y="7"/>
                      </a:cubicBezTo>
                      <a:cubicBezTo>
                        <a:pt x="2240" y="0"/>
                        <a:pt x="2399" y="7"/>
                        <a:pt x="2399" y="7"/>
                      </a:cubicBezTo>
                      <a:lnTo>
                        <a:pt x="153" y="7"/>
                      </a:lnTo>
                      <a:close/>
                    </a:path>
                  </a:pathLst>
                </a:custGeom>
                <a:gradFill>
                  <a:gsLst>
                    <a:gs pos="15827">
                      <a:srgbClr val="717171"/>
                    </a:gs>
                    <a:gs pos="0">
                      <a:srgbClr val="2D3939"/>
                    </a:gs>
                    <a:gs pos="49000">
                      <a:srgbClr val="2D3939"/>
                    </a:gs>
                    <a:gs pos="100000">
                      <a:srgbClr val="4C4C4C"/>
                    </a:gs>
                  </a:gsLst>
                  <a:lin ang="16200000" scaled="1"/>
                </a:gradFill>
                <a:ln>
                  <a:noFill/>
                </a:ln>
              </p:spPr>
              <p:txBody>
                <a:bodyPr vert="horz" wrap="square" lIns="91440" tIns="45720" rIns="91440" bIns="45720" numCol="1" anchor="t" anchorCtr="0" compatLnSpc="1"/>
                <a:lstStyle/>
                <a:p>
                  <a:endParaRPr lang="zh-CN" altLang="en-US"/>
                </a:p>
              </p:txBody>
            </p:sp>
            <p:sp>
              <p:nvSpPr>
                <p:cNvPr id="156" name="矩形 2788"/>
                <p:cNvSpPr/>
                <p:nvPr/>
              </p:nvSpPr>
              <p:spPr>
                <a:xfrm>
                  <a:off x="4350532" y="2274408"/>
                  <a:ext cx="3661868" cy="261491"/>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0" name="组合 139"/>
              <p:cNvGrpSpPr/>
              <p:nvPr/>
            </p:nvGrpSpPr>
            <p:grpSpPr>
              <a:xfrm>
                <a:off x="4513666" y="2274205"/>
                <a:ext cx="3282939" cy="340225"/>
                <a:chOff x="4513666" y="2710466"/>
                <a:chExt cx="3282939" cy="340225"/>
              </a:xfrm>
            </p:grpSpPr>
            <p:sp>
              <p:nvSpPr>
                <p:cNvPr id="152"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3"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1" name="组合 140"/>
              <p:cNvGrpSpPr/>
              <p:nvPr/>
            </p:nvGrpSpPr>
            <p:grpSpPr>
              <a:xfrm>
                <a:off x="4513666" y="2657696"/>
                <a:ext cx="3282939" cy="340225"/>
                <a:chOff x="4513666" y="2710466"/>
                <a:chExt cx="3282939" cy="340225"/>
              </a:xfrm>
            </p:grpSpPr>
            <p:sp>
              <p:nvSpPr>
                <p:cNvPr id="150"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1"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2" name="Freeform 37"/>
              <p:cNvSpPr/>
              <p:nvPr/>
            </p:nvSpPr>
            <p:spPr bwMode="auto">
              <a:xfrm>
                <a:off x="4438213" y="2463286"/>
                <a:ext cx="3464275"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43" name="组合 142"/>
              <p:cNvGrpSpPr/>
              <p:nvPr/>
            </p:nvGrpSpPr>
            <p:grpSpPr>
              <a:xfrm>
                <a:off x="4513666" y="3041297"/>
                <a:ext cx="3282939" cy="340225"/>
                <a:chOff x="4513666" y="2710466"/>
                <a:chExt cx="3282939" cy="340225"/>
              </a:xfrm>
            </p:grpSpPr>
            <p:sp>
              <p:nvSpPr>
                <p:cNvPr id="148"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9" name="矩形 2788"/>
                <p:cNvSpPr/>
                <p:nvPr/>
              </p:nvSpPr>
              <p:spPr>
                <a:xfrm rot="21348992">
                  <a:off x="4628996" y="2777337"/>
                  <a:ext cx="3125315" cy="193464"/>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Freeform 37"/>
              <p:cNvSpPr/>
              <p:nvPr/>
            </p:nvSpPr>
            <p:spPr bwMode="auto">
              <a:xfrm>
                <a:off x="4438212" y="3230378"/>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5" name="Freeform 37"/>
              <p:cNvSpPr/>
              <p:nvPr/>
            </p:nvSpPr>
            <p:spPr bwMode="auto">
              <a:xfrm>
                <a:off x="4438212" y="2846777"/>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6" name="Freeform 38"/>
              <p:cNvSpPr/>
              <p:nvPr/>
            </p:nvSpPr>
            <p:spPr bwMode="auto">
              <a:xfrm rot="1313089">
                <a:off x="4499718" y="3552380"/>
                <a:ext cx="3266399" cy="829006"/>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0">
                <a:gsLst>
                  <a:gs pos="87000">
                    <a:schemeClr val="bg1">
                      <a:lumMod val="65000"/>
                      <a:alpha val="34000"/>
                    </a:schemeClr>
                  </a:gs>
                  <a:gs pos="16000">
                    <a:schemeClr val="bg1">
                      <a:lumMod val="75000"/>
                    </a:schemeClr>
                  </a:gs>
                  <a:gs pos="0">
                    <a:srgbClr val="5E5E5E"/>
                  </a:gs>
                  <a:gs pos="49000">
                    <a:schemeClr val="bg1"/>
                  </a:gs>
                  <a:gs pos="100000">
                    <a:srgbClr val="494949"/>
                  </a:gs>
                </a:gsLst>
                <a:lin ang="16800000" scaled="0"/>
                <a:tileRect/>
              </a:gradFill>
              <a:ln>
                <a:noFill/>
              </a:ln>
              <a:effectLst>
                <a:softEdge rad="2286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7" name="Freeform 39"/>
              <p:cNvSpPr/>
              <p:nvPr/>
            </p:nvSpPr>
            <p:spPr bwMode="auto">
              <a:xfrm>
                <a:off x="4968446" y="4105279"/>
                <a:ext cx="2382168" cy="329003"/>
              </a:xfrm>
              <a:custGeom>
                <a:avLst/>
                <a:gdLst>
                  <a:gd name="T0" fmla="*/ 0 w 1707"/>
                  <a:gd name="T1" fmla="*/ 0 h 236"/>
                  <a:gd name="T2" fmla="*/ 82 w 1707"/>
                  <a:gd name="T3" fmla="*/ 104 h 236"/>
                  <a:gd name="T4" fmla="*/ 181 w 1707"/>
                  <a:gd name="T5" fmla="*/ 191 h 236"/>
                  <a:gd name="T6" fmla="*/ 857 w 1707"/>
                  <a:gd name="T7" fmla="*/ 231 h 236"/>
                  <a:gd name="T8" fmla="*/ 1524 w 1707"/>
                  <a:gd name="T9" fmla="*/ 192 h 236"/>
                  <a:gd name="T10" fmla="*/ 1553 w 1707"/>
                  <a:gd name="T11" fmla="*/ 159 h 236"/>
                  <a:gd name="T12" fmla="*/ 1675 w 1707"/>
                  <a:gd name="T13" fmla="*/ 55 h 236"/>
                  <a:gd name="T14" fmla="*/ 1707 w 1707"/>
                  <a:gd name="T15" fmla="*/ 0 h 236"/>
                  <a:gd name="T16" fmla="*/ 0 w 1707"/>
                  <a:gd name="T17"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7" h="236">
                    <a:moveTo>
                      <a:pt x="0" y="0"/>
                    </a:moveTo>
                    <a:cubicBezTo>
                      <a:pt x="0" y="0"/>
                      <a:pt x="16" y="51"/>
                      <a:pt x="82" y="104"/>
                    </a:cubicBezTo>
                    <a:cubicBezTo>
                      <a:pt x="82" y="104"/>
                      <a:pt x="187" y="174"/>
                      <a:pt x="181" y="191"/>
                    </a:cubicBezTo>
                    <a:cubicBezTo>
                      <a:pt x="181" y="191"/>
                      <a:pt x="789" y="236"/>
                      <a:pt x="857" y="231"/>
                    </a:cubicBezTo>
                    <a:cubicBezTo>
                      <a:pt x="857" y="231"/>
                      <a:pt x="1522" y="194"/>
                      <a:pt x="1524" y="192"/>
                    </a:cubicBezTo>
                    <a:cubicBezTo>
                      <a:pt x="1524" y="192"/>
                      <a:pt x="1522" y="181"/>
                      <a:pt x="1553" y="159"/>
                    </a:cubicBezTo>
                    <a:cubicBezTo>
                      <a:pt x="1553" y="159"/>
                      <a:pt x="1646" y="94"/>
                      <a:pt x="1675" y="55"/>
                    </a:cubicBezTo>
                    <a:cubicBezTo>
                      <a:pt x="1675" y="55"/>
                      <a:pt x="1700" y="23"/>
                      <a:pt x="1707" y="0"/>
                    </a:cubicBezTo>
                    <a:lnTo>
                      <a:pt x="0" y="0"/>
                    </a:lnTo>
                    <a:close/>
                  </a:path>
                </a:pathLst>
              </a:custGeom>
              <a:gradFill>
                <a:gsLst>
                  <a:gs pos="0">
                    <a:srgbClr val="261B18"/>
                  </a:gs>
                  <a:gs pos="100000">
                    <a:srgbClr val="443F3F"/>
                  </a:gs>
                </a:gsLst>
                <a:lin ang="16200000" scaled="1"/>
              </a:gradFill>
              <a:ln>
                <a:noFill/>
              </a:ln>
            </p:spPr>
            <p:txBody>
              <a:bodyPr vert="horz" wrap="square" lIns="91440" tIns="45720" rIns="91440" bIns="45720" numCol="1" anchor="t" anchorCtr="0" compatLnSpc="1"/>
              <a:lstStyle/>
              <a:p>
                <a:endParaRPr lang="zh-CN" altLang="en-US"/>
              </a:p>
            </p:txBody>
          </p:sp>
        </p:grpSp>
        <p:sp>
          <p:nvSpPr>
            <p:cNvPr id="17" name="Oval 129"/>
            <p:cNvSpPr>
              <a:spLocks noChangeArrowheads="1"/>
            </p:cNvSpPr>
            <p:nvPr/>
          </p:nvSpPr>
          <p:spPr bwMode="auto">
            <a:xfrm>
              <a:off x="3463805" y="2219759"/>
              <a:ext cx="261938" cy="261938"/>
            </a:xfrm>
            <a:prstGeom prst="ellipse">
              <a:avLst/>
            </a:prstGeom>
            <a:gradFill>
              <a:gsLst>
                <a:gs pos="0">
                  <a:srgbClr val="0E1A40"/>
                </a:gs>
                <a:gs pos="100000">
                  <a:srgbClr val="2F5EB0"/>
                </a:gs>
              </a:gsLst>
              <a:lin ang="13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AutoShape 291"/>
            <p:cNvSpPr>
              <a:spLocks noChangeAspect="1" noChangeArrowheads="1" noTextEdit="1"/>
            </p:cNvSpPr>
            <p:nvPr/>
          </p:nvSpPr>
          <p:spPr bwMode="auto">
            <a:xfrm>
              <a:off x="913011" y="764704"/>
              <a:ext cx="2806701"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 name="Rectangle 293"/>
            <p:cNvSpPr>
              <a:spLocks noChangeArrowheads="1"/>
            </p:cNvSpPr>
            <p:nvPr/>
          </p:nvSpPr>
          <p:spPr bwMode="auto">
            <a:xfrm>
              <a:off x="2306836" y="3182467"/>
              <a:ext cx="26988" cy="857250"/>
            </a:xfrm>
            <a:prstGeom prst="rect">
              <a:avLst/>
            </a:prstGeom>
            <a:solidFill>
              <a:srgbClr val="2F5E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294"/>
            <p:cNvSpPr/>
            <p:nvPr/>
          </p:nvSpPr>
          <p:spPr bwMode="auto">
            <a:xfrm>
              <a:off x="2316361" y="4023842"/>
              <a:ext cx="398463" cy="42863"/>
            </a:xfrm>
            <a:custGeom>
              <a:avLst/>
              <a:gdLst>
                <a:gd name="T0" fmla="*/ 251 w 251"/>
                <a:gd name="T1" fmla="*/ 27 h 27"/>
                <a:gd name="T2" fmla="*/ 0 w 251"/>
                <a:gd name="T3" fmla="*/ 17 h 27"/>
                <a:gd name="T4" fmla="*/ 0 w 251"/>
                <a:gd name="T5" fmla="*/ 0 h 27"/>
                <a:gd name="T6" fmla="*/ 251 w 251"/>
                <a:gd name="T7" fmla="*/ 12 h 27"/>
                <a:gd name="T8" fmla="*/ 251 w 251"/>
                <a:gd name="T9" fmla="*/ 27 h 27"/>
              </a:gdLst>
              <a:ahLst/>
              <a:cxnLst>
                <a:cxn ang="0">
                  <a:pos x="T0" y="T1"/>
                </a:cxn>
                <a:cxn ang="0">
                  <a:pos x="T2" y="T3"/>
                </a:cxn>
                <a:cxn ang="0">
                  <a:pos x="T4" y="T5"/>
                </a:cxn>
                <a:cxn ang="0">
                  <a:pos x="T6" y="T7"/>
                </a:cxn>
                <a:cxn ang="0">
                  <a:pos x="T8" y="T9"/>
                </a:cxn>
              </a:cxnLst>
              <a:rect l="0" t="0" r="r" b="b"/>
              <a:pathLst>
                <a:path w="251" h="27">
                  <a:moveTo>
                    <a:pt x="251" y="27"/>
                  </a:moveTo>
                  <a:lnTo>
                    <a:pt x="0" y="17"/>
                  </a:lnTo>
                  <a:lnTo>
                    <a:pt x="0" y="0"/>
                  </a:lnTo>
                  <a:lnTo>
                    <a:pt x="251" y="12"/>
                  </a:lnTo>
                  <a:lnTo>
                    <a:pt x="251" y="2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95"/>
            <p:cNvSpPr/>
            <p:nvPr/>
          </p:nvSpPr>
          <p:spPr bwMode="auto">
            <a:xfrm>
              <a:off x="2021086" y="3652367"/>
              <a:ext cx="301625" cy="396875"/>
            </a:xfrm>
            <a:custGeom>
              <a:avLst/>
              <a:gdLst>
                <a:gd name="T0" fmla="*/ 178 w 190"/>
                <a:gd name="T1" fmla="*/ 250 h 250"/>
                <a:gd name="T2" fmla="*/ 0 w 190"/>
                <a:gd name="T3" fmla="*/ 10 h 250"/>
                <a:gd name="T4" fmla="*/ 14 w 190"/>
                <a:gd name="T5" fmla="*/ 0 h 250"/>
                <a:gd name="T6" fmla="*/ 190 w 190"/>
                <a:gd name="T7" fmla="*/ 240 h 250"/>
                <a:gd name="T8" fmla="*/ 178 w 190"/>
                <a:gd name="T9" fmla="*/ 250 h 250"/>
              </a:gdLst>
              <a:ahLst/>
              <a:cxnLst>
                <a:cxn ang="0">
                  <a:pos x="T0" y="T1"/>
                </a:cxn>
                <a:cxn ang="0">
                  <a:pos x="T2" y="T3"/>
                </a:cxn>
                <a:cxn ang="0">
                  <a:pos x="T4" y="T5"/>
                </a:cxn>
                <a:cxn ang="0">
                  <a:pos x="T6" y="T7"/>
                </a:cxn>
                <a:cxn ang="0">
                  <a:pos x="T8" y="T9"/>
                </a:cxn>
              </a:cxnLst>
              <a:rect l="0" t="0" r="r" b="b"/>
              <a:pathLst>
                <a:path w="190" h="250">
                  <a:moveTo>
                    <a:pt x="178" y="250"/>
                  </a:moveTo>
                  <a:lnTo>
                    <a:pt x="0" y="10"/>
                  </a:lnTo>
                  <a:lnTo>
                    <a:pt x="14" y="0"/>
                  </a:lnTo>
                  <a:lnTo>
                    <a:pt x="190" y="240"/>
                  </a:lnTo>
                  <a:lnTo>
                    <a:pt x="178" y="25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96"/>
            <p:cNvSpPr/>
            <p:nvPr/>
          </p:nvSpPr>
          <p:spPr bwMode="auto">
            <a:xfrm>
              <a:off x="2300486" y="3696817"/>
              <a:ext cx="446088" cy="352425"/>
            </a:xfrm>
            <a:custGeom>
              <a:avLst/>
              <a:gdLst>
                <a:gd name="T0" fmla="*/ 11 w 281"/>
                <a:gd name="T1" fmla="*/ 222 h 222"/>
                <a:gd name="T2" fmla="*/ 0 w 281"/>
                <a:gd name="T3" fmla="*/ 208 h 222"/>
                <a:gd name="T4" fmla="*/ 271 w 281"/>
                <a:gd name="T5" fmla="*/ 0 h 222"/>
                <a:gd name="T6" fmla="*/ 281 w 281"/>
                <a:gd name="T7" fmla="*/ 12 h 222"/>
                <a:gd name="T8" fmla="*/ 11 w 281"/>
                <a:gd name="T9" fmla="*/ 222 h 222"/>
              </a:gdLst>
              <a:ahLst/>
              <a:cxnLst>
                <a:cxn ang="0">
                  <a:pos x="T0" y="T1"/>
                </a:cxn>
                <a:cxn ang="0">
                  <a:pos x="T2" y="T3"/>
                </a:cxn>
                <a:cxn ang="0">
                  <a:pos x="T4" y="T5"/>
                </a:cxn>
                <a:cxn ang="0">
                  <a:pos x="T6" y="T7"/>
                </a:cxn>
                <a:cxn ang="0">
                  <a:pos x="T8" y="T9"/>
                </a:cxn>
              </a:cxnLst>
              <a:rect l="0" t="0" r="r" b="b"/>
              <a:pathLst>
                <a:path w="281" h="222">
                  <a:moveTo>
                    <a:pt x="11" y="222"/>
                  </a:moveTo>
                  <a:lnTo>
                    <a:pt x="0" y="208"/>
                  </a:lnTo>
                  <a:lnTo>
                    <a:pt x="271" y="0"/>
                  </a:lnTo>
                  <a:lnTo>
                    <a:pt x="281" y="12"/>
                  </a:lnTo>
                  <a:lnTo>
                    <a:pt x="11" y="22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97"/>
            <p:cNvSpPr/>
            <p:nvPr/>
          </p:nvSpPr>
          <p:spPr bwMode="auto">
            <a:xfrm>
              <a:off x="1694061" y="4031779"/>
              <a:ext cx="620713" cy="41275"/>
            </a:xfrm>
            <a:custGeom>
              <a:avLst/>
              <a:gdLst>
                <a:gd name="T0" fmla="*/ 0 w 391"/>
                <a:gd name="T1" fmla="*/ 26 h 26"/>
                <a:gd name="T2" fmla="*/ 0 w 391"/>
                <a:gd name="T3" fmla="*/ 11 h 26"/>
                <a:gd name="T4" fmla="*/ 389 w 391"/>
                <a:gd name="T5" fmla="*/ 0 h 26"/>
                <a:gd name="T6" fmla="*/ 391 w 391"/>
                <a:gd name="T7" fmla="*/ 16 h 26"/>
                <a:gd name="T8" fmla="*/ 0 w 391"/>
                <a:gd name="T9" fmla="*/ 26 h 26"/>
              </a:gdLst>
              <a:ahLst/>
              <a:cxnLst>
                <a:cxn ang="0">
                  <a:pos x="T0" y="T1"/>
                </a:cxn>
                <a:cxn ang="0">
                  <a:pos x="T2" y="T3"/>
                </a:cxn>
                <a:cxn ang="0">
                  <a:pos x="T4" y="T5"/>
                </a:cxn>
                <a:cxn ang="0">
                  <a:pos x="T6" y="T7"/>
                </a:cxn>
                <a:cxn ang="0">
                  <a:pos x="T8" y="T9"/>
                </a:cxn>
              </a:cxnLst>
              <a:rect l="0" t="0" r="r" b="b"/>
              <a:pathLst>
                <a:path w="391" h="26">
                  <a:moveTo>
                    <a:pt x="0" y="26"/>
                  </a:moveTo>
                  <a:lnTo>
                    <a:pt x="0" y="11"/>
                  </a:lnTo>
                  <a:lnTo>
                    <a:pt x="389" y="0"/>
                  </a:lnTo>
                  <a:lnTo>
                    <a:pt x="391" y="16"/>
                  </a:lnTo>
                  <a:lnTo>
                    <a:pt x="0" y="2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98"/>
            <p:cNvSpPr/>
            <p:nvPr/>
          </p:nvSpPr>
          <p:spPr bwMode="auto">
            <a:xfrm>
              <a:off x="1554361" y="3595217"/>
              <a:ext cx="152400" cy="469900"/>
            </a:xfrm>
            <a:custGeom>
              <a:avLst/>
              <a:gdLst>
                <a:gd name="T0" fmla="*/ 79 w 96"/>
                <a:gd name="T1" fmla="*/ 296 h 296"/>
                <a:gd name="T2" fmla="*/ 0 w 96"/>
                <a:gd name="T3" fmla="*/ 5 h 296"/>
                <a:gd name="T4" fmla="*/ 16 w 96"/>
                <a:gd name="T5" fmla="*/ 0 h 296"/>
                <a:gd name="T6" fmla="*/ 96 w 96"/>
                <a:gd name="T7" fmla="*/ 291 h 296"/>
                <a:gd name="T8" fmla="*/ 79 w 96"/>
                <a:gd name="T9" fmla="*/ 296 h 296"/>
              </a:gdLst>
              <a:ahLst/>
              <a:cxnLst>
                <a:cxn ang="0">
                  <a:pos x="T0" y="T1"/>
                </a:cxn>
                <a:cxn ang="0">
                  <a:pos x="T2" y="T3"/>
                </a:cxn>
                <a:cxn ang="0">
                  <a:pos x="T4" y="T5"/>
                </a:cxn>
                <a:cxn ang="0">
                  <a:pos x="T6" y="T7"/>
                </a:cxn>
                <a:cxn ang="0">
                  <a:pos x="T8" y="T9"/>
                </a:cxn>
              </a:cxnLst>
              <a:rect l="0" t="0" r="r" b="b"/>
              <a:pathLst>
                <a:path w="96" h="296">
                  <a:moveTo>
                    <a:pt x="79" y="296"/>
                  </a:moveTo>
                  <a:lnTo>
                    <a:pt x="0" y="5"/>
                  </a:lnTo>
                  <a:lnTo>
                    <a:pt x="16" y="0"/>
                  </a:lnTo>
                  <a:lnTo>
                    <a:pt x="96" y="291"/>
                  </a:lnTo>
                  <a:lnTo>
                    <a:pt x="79" y="29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99"/>
            <p:cNvSpPr/>
            <p:nvPr/>
          </p:nvSpPr>
          <p:spPr bwMode="auto">
            <a:xfrm>
              <a:off x="1679774" y="3657129"/>
              <a:ext cx="358775" cy="404813"/>
            </a:xfrm>
            <a:custGeom>
              <a:avLst/>
              <a:gdLst>
                <a:gd name="T0" fmla="*/ 13 w 226"/>
                <a:gd name="T1" fmla="*/ 255 h 255"/>
                <a:gd name="T2" fmla="*/ 0 w 226"/>
                <a:gd name="T3" fmla="*/ 245 h 255"/>
                <a:gd name="T4" fmla="*/ 214 w 226"/>
                <a:gd name="T5" fmla="*/ 0 h 255"/>
                <a:gd name="T6" fmla="*/ 226 w 226"/>
                <a:gd name="T7" fmla="*/ 11 h 255"/>
                <a:gd name="T8" fmla="*/ 13 w 226"/>
                <a:gd name="T9" fmla="*/ 255 h 255"/>
              </a:gdLst>
              <a:ahLst/>
              <a:cxnLst>
                <a:cxn ang="0">
                  <a:pos x="T0" y="T1"/>
                </a:cxn>
                <a:cxn ang="0">
                  <a:pos x="T2" y="T3"/>
                </a:cxn>
                <a:cxn ang="0">
                  <a:pos x="T4" y="T5"/>
                </a:cxn>
                <a:cxn ang="0">
                  <a:pos x="T6" y="T7"/>
                </a:cxn>
                <a:cxn ang="0">
                  <a:pos x="T8" y="T9"/>
                </a:cxn>
              </a:cxnLst>
              <a:rect l="0" t="0" r="r" b="b"/>
              <a:pathLst>
                <a:path w="226" h="255">
                  <a:moveTo>
                    <a:pt x="13" y="255"/>
                  </a:moveTo>
                  <a:lnTo>
                    <a:pt x="0" y="245"/>
                  </a:lnTo>
                  <a:lnTo>
                    <a:pt x="214" y="0"/>
                  </a:lnTo>
                  <a:lnTo>
                    <a:pt x="226" y="11"/>
                  </a:lnTo>
                  <a:lnTo>
                    <a:pt x="13" y="25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300"/>
            <p:cNvSpPr/>
            <p:nvPr/>
          </p:nvSpPr>
          <p:spPr bwMode="auto">
            <a:xfrm>
              <a:off x="1557536" y="3584104"/>
              <a:ext cx="477838" cy="84138"/>
            </a:xfrm>
            <a:custGeom>
              <a:avLst/>
              <a:gdLst>
                <a:gd name="T0" fmla="*/ 298 w 301"/>
                <a:gd name="T1" fmla="*/ 53 h 53"/>
                <a:gd name="T2" fmla="*/ 0 w 301"/>
                <a:gd name="T3" fmla="*/ 15 h 53"/>
                <a:gd name="T4" fmla="*/ 3 w 301"/>
                <a:gd name="T5" fmla="*/ 0 h 53"/>
                <a:gd name="T6" fmla="*/ 301 w 301"/>
                <a:gd name="T7" fmla="*/ 37 h 53"/>
                <a:gd name="T8" fmla="*/ 298 w 301"/>
                <a:gd name="T9" fmla="*/ 53 h 53"/>
              </a:gdLst>
              <a:ahLst/>
              <a:cxnLst>
                <a:cxn ang="0">
                  <a:pos x="T0" y="T1"/>
                </a:cxn>
                <a:cxn ang="0">
                  <a:pos x="T2" y="T3"/>
                </a:cxn>
                <a:cxn ang="0">
                  <a:pos x="T4" y="T5"/>
                </a:cxn>
                <a:cxn ang="0">
                  <a:pos x="T6" y="T7"/>
                </a:cxn>
                <a:cxn ang="0">
                  <a:pos x="T8" y="T9"/>
                </a:cxn>
              </a:cxnLst>
              <a:rect l="0" t="0" r="r" b="b"/>
              <a:pathLst>
                <a:path w="301" h="53">
                  <a:moveTo>
                    <a:pt x="298" y="53"/>
                  </a:moveTo>
                  <a:lnTo>
                    <a:pt x="0" y="15"/>
                  </a:lnTo>
                  <a:lnTo>
                    <a:pt x="3" y="0"/>
                  </a:lnTo>
                  <a:lnTo>
                    <a:pt x="301" y="37"/>
                  </a:lnTo>
                  <a:lnTo>
                    <a:pt x="298" y="5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301"/>
            <p:cNvSpPr/>
            <p:nvPr/>
          </p:nvSpPr>
          <p:spPr bwMode="auto">
            <a:xfrm>
              <a:off x="2019499" y="3182467"/>
              <a:ext cx="312738" cy="476250"/>
            </a:xfrm>
            <a:custGeom>
              <a:avLst/>
              <a:gdLst>
                <a:gd name="T0" fmla="*/ 14 w 197"/>
                <a:gd name="T1" fmla="*/ 300 h 300"/>
                <a:gd name="T2" fmla="*/ 0 w 197"/>
                <a:gd name="T3" fmla="*/ 292 h 300"/>
                <a:gd name="T4" fmla="*/ 183 w 197"/>
                <a:gd name="T5" fmla="*/ 0 h 300"/>
                <a:gd name="T6" fmla="*/ 197 w 197"/>
                <a:gd name="T7" fmla="*/ 10 h 300"/>
                <a:gd name="T8" fmla="*/ 14 w 197"/>
                <a:gd name="T9" fmla="*/ 300 h 300"/>
              </a:gdLst>
              <a:ahLst/>
              <a:cxnLst>
                <a:cxn ang="0">
                  <a:pos x="T0" y="T1"/>
                </a:cxn>
                <a:cxn ang="0">
                  <a:pos x="T2" y="T3"/>
                </a:cxn>
                <a:cxn ang="0">
                  <a:pos x="T4" y="T5"/>
                </a:cxn>
                <a:cxn ang="0">
                  <a:pos x="T6" y="T7"/>
                </a:cxn>
                <a:cxn ang="0">
                  <a:pos x="T8" y="T9"/>
                </a:cxn>
              </a:cxnLst>
              <a:rect l="0" t="0" r="r" b="b"/>
              <a:pathLst>
                <a:path w="197" h="300">
                  <a:moveTo>
                    <a:pt x="14" y="300"/>
                  </a:moveTo>
                  <a:lnTo>
                    <a:pt x="0" y="292"/>
                  </a:lnTo>
                  <a:lnTo>
                    <a:pt x="183" y="0"/>
                  </a:lnTo>
                  <a:lnTo>
                    <a:pt x="197" y="10"/>
                  </a:lnTo>
                  <a:lnTo>
                    <a:pt x="14" y="30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302"/>
            <p:cNvSpPr/>
            <p:nvPr/>
          </p:nvSpPr>
          <p:spPr bwMode="auto">
            <a:xfrm>
              <a:off x="2729112" y="3439642"/>
              <a:ext cx="358775" cy="276225"/>
            </a:xfrm>
            <a:custGeom>
              <a:avLst/>
              <a:gdLst>
                <a:gd name="T0" fmla="*/ 10 w 226"/>
                <a:gd name="T1" fmla="*/ 174 h 174"/>
                <a:gd name="T2" fmla="*/ 0 w 226"/>
                <a:gd name="T3" fmla="*/ 162 h 174"/>
                <a:gd name="T4" fmla="*/ 216 w 226"/>
                <a:gd name="T5" fmla="*/ 0 h 174"/>
                <a:gd name="T6" fmla="*/ 226 w 226"/>
                <a:gd name="T7" fmla="*/ 12 h 174"/>
                <a:gd name="T8" fmla="*/ 10 w 226"/>
                <a:gd name="T9" fmla="*/ 174 h 174"/>
              </a:gdLst>
              <a:ahLst/>
              <a:cxnLst>
                <a:cxn ang="0">
                  <a:pos x="T0" y="T1"/>
                </a:cxn>
                <a:cxn ang="0">
                  <a:pos x="T2" y="T3"/>
                </a:cxn>
                <a:cxn ang="0">
                  <a:pos x="T4" y="T5"/>
                </a:cxn>
                <a:cxn ang="0">
                  <a:pos x="T6" y="T7"/>
                </a:cxn>
                <a:cxn ang="0">
                  <a:pos x="T8" y="T9"/>
                </a:cxn>
              </a:cxnLst>
              <a:rect l="0" t="0" r="r" b="b"/>
              <a:pathLst>
                <a:path w="226" h="174">
                  <a:moveTo>
                    <a:pt x="10" y="174"/>
                  </a:moveTo>
                  <a:lnTo>
                    <a:pt x="0" y="162"/>
                  </a:lnTo>
                  <a:lnTo>
                    <a:pt x="216" y="0"/>
                  </a:lnTo>
                  <a:lnTo>
                    <a:pt x="226" y="12"/>
                  </a:lnTo>
                  <a:lnTo>
                    <a:pt x="10" y="174"/>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303"/>
            <p:cNvSpPr/>
            <p:nvPr/>
          </p:nvSpPr>
          <p:spPr bwMode="auto">
            <a:xfrm>
              <a:off x="2706887" y="3709517"/>
              <a:ext cx="41275" cy="339725"/>
            </a:xfrm>
            <a:custGeom>
              <a:avLst/>
              <a:gdLst>
                <a:gd name="T0" fmla="*/ 15 w 26"/>
                <a:gd name="T1" fmla="*/ 214 h 214"/>
                <a:gd name="T2" fmla="*/ 0 w 26"/>
                <a:gd name="T3" fmla="*/ 212 h 214"/>
                <a:gd name="T4" fmla="*/ 10 w 26"/>
                <a:gd name="T5" fmla="*/ 0 h 214"/>
                <a:gd name="T6" fmla="*/ 26 w 26"/>
                <a:gd name="T7" fmla="*/ 0 h 214"/>
                <a:gd name="T8" fmla="*/ 15 w 26"/>
                <a:gd name="T9" fmla="*/ 214 h 214"/>
              </a:gdLst>
              <a:ahLst/>
              <a:cxnLst>
                <a:cxn ang="0">
                  <a:pos x="T0" y="T1"/>
                </a:cxn>
                <a:cxn ang="0">
                  <a:pos x="T2" y="T3"/>
                </a:cxn>
                <a:cxn ang="0">
                  <a:pos x="T4" y="T5"/>
                </a:cxn>
                <a:cxn ang="0">
                  <a:pos x="T6" y="T7"/>
                </a:cxn>
                <a:cxn ang="0">
                  <a:pos x="T8" y="T9"/>
                </a:cxn>
              </a:cxnLst>
              <a:rect l="0" t="0" r="r" b="b"/>
              <a:pathLst>
                <a:path w="26" h="214">
                  <a:moveTo>
                    <a:pt x="15" y="214"/>
                  </a:moveTo>
                  <a:lnTo>
                    <a:pt x="0" y="212"/>
                  </a:lnTo>
                  <a:lnTo>
                    <a:pt x="10" y="0"/>
                  </a:lnTo>
                  <a:lnTo>
                    <a:pt x="26" y="0"/>
                  </a:lnTo>
                  <a:lnTo>
                    <a:pt x="15" y="214"/>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04"/>
            <p:cNvSpPr/>
            <p:nvPr/>
          </p:nvSpPr>
          <p:spPr bwMode="auto">
            <a:xfrm>
              <a:off x="2035374" y="3631729"/>
              <a:ext cx="698500" cy="93663"/>
            </a:xfrm>
            <a:custGeom>
              <a:avLst/>
              <a:gdLst>
                <a:gd name="T0" fmla="*/ 438 w 440"/>
                <a:gd name="T1" fmla="*/ 59 h 59"/>
                <a:gd name="T2" fmla="*/ 0 w 440"/>
                <a:gd name="T3" fmla="*/ 17 h 59"/>
                <a:gd name="T4" fmla="*/ 1 w 440"/>
                <a:gd name="T5" fmla="*/ 0 h 59"/>
                <a:gd name="T6" fmla="*/ 440 w 440"/>
                <a:gd name="T7" fmla="*/ 44 h 59"/>
                <a:gd name="T8" fmla="*/ 438 w 440"/>
                <a:gd name="T9" fmla="*/ 59 h 59"/>
              </a:gdLst>
              <a:ahLst/>
              <a:cxnLst>
                <a:cxn ang="0">
                  <a:pos x="T0" y="T1"/>
                </a:cxn>
                <a:cxn ang="0">
                  <a:pos x="T2" y="T3"/>
                </a:cxn>
                <a:cxn ang="0">
                  <a:pos x="T4" y="T5"/>
                </a:cxn>
                <a:cxn ang="0">
                  <a:pos x="T6" y="T7"/>
                </a:cxn>
                <a:cxn ang="0">
                  <a:pos x="T8" y="T9"/>
                </a:cxn>
              </a:cxnLst>
              <a:rect l="0" t="0" r="r" b="b"/>
              <a:pathLst>
                <a:path w="440" h="59">
                  <a:moveTo>
                    <a:pt x="438" y="59"/>
                  </a:moveTo>
                  <a:lnTo>
                    <a:pt x="0" y="17"/>
                  </a:lnTo>
                  <a:lnTo>
                    <a:pt x="1" y="0"/>
                  </a:lnTo>
                  <a:lnTo>
                    <a:pt x="440" y="44"/>
                  </a:lnTo>
                  <a:lnTo>
                    <a:pt x="438" y="59"/>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305"/>
            <p:cNvSpPr/>
            <p:nvPr/>
          </p:nvSpPr>
          <p:spPr bwMode="auto">
            <a:xfrm>
              <a:off x="2714824" y="3239617"/>
              <a:ext cx="33338" cy="468313"/>
            </a:xfrm>
            <a:custGeom>
              <a:avLst/>
              <a:gdLst>
                <a:gd name="T0" fmla="*/ 5 w 21"/>
                <a:gd name="T1" fmla="*/ 295 h 295"/>
                <a:gd name="T2" fmla="*/ 0 w 21"/>
                <a:gd name="T3" fmla="*/ 0 h 295"/>
                <a:gd name="T4" fmla="*/ 17 w 21"/>
                <a:gd name="T5" fmla="*/ 0 h 295"/>
                <a:gd name="T6" fmla="*/ 21 w 21"/>
                <a:gd name="T7" fmla="*/ 293 h 295"/>
                <a:gd name="T8" fmla="*/ 5 w 21"/>
                <a:gd name="T9" fmla="*/ 295 h 295"/>
              </a:gdLst>
              <a:ahLst/>
              <a:cxnLst>
                <a:cxn ang="0">
                  <a:pos x="T0" y="T1"/>
                </a:cxn>
                <a:cxn ang="0">
                  <a:pos x="T2" y="T3"/>
                </a:cxn>
                <a:cxn ang="0">
                  <a:pos x="T4" y="T5"/>
                </a:cxn>
                <a:cxn ang="0">
                  <a:pos x="T6" y="T7"/>
                </a:cxn>
                <a:cxn ang="0">
                  <a:pos x="T8" y="T9"/>
                </a:cxn>
              </a:cxnLst>
              <a:rect l="0" t="0" r="r" b="b"/>
              <a:pathLst>
                <a:path w="21" h="295">
                  <a:moveTo>
                    <a:pt x="5" y="295"/>
                  </a:moveTo>
                  <a:lnTo>
                    <a:pt x="0" y="0"/>
                  </a:lnTo>
                  <a:lnTo>
                    <a:pt x="17" y="0"/>
                  </a:lnTo>
                  <a:lnTo>
                    <a:pt x="21" y="293"/>
                  </a:lnTo>
                  <a:lnTo>
                    <a:pt x="5" y="29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306"/>
            <p:cNvSpPr/>
            <p:nvPr/>
          </p:nvSpPr>
          <p:spPr bwMode="auto">
            <a:xfrm>
              <a:off x="2725937" y="3682529"/>
              <a:ext cx="288925" cy="312738"/>
            </a:xfrm>
            <a:custGeom>
              <a:avLst/>
              <a:gdLst>
                <a:gd name="T0" fmla="*/ 122 w 130"/>
                <a:gd name="T1" fmla="*/ 141 h 141"/>
                <a:gd name="T2" fmla="*/ 0 w 130"/>
                <a:gd name="T3" fmla="*/ 5 h 141"/>
                <a:gd name="T4" fmla="*/ 11 w 130"/>
                <a:gd name="T5" fmla="*/ 1 h 141"/>
                <a:gd name="T6" fmla="*/ 6 w 130"/>
                <a:gd name="T7" fmla="*/ 3 h 141"/>
                <a:gd name="T8" fmla="*/ 11 w 130"/>
                <a:gd name="T9" fmla="*/ 0 h 141"/>
                <a:gd name="T10" fmla="*/ 130 w 130"/>
                <a:gd name="T11" fmla="*/ 133 h 141"/>
                <a:gd name="T12" fmla="*/ 122 w 13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130" h="141">
                  <a:moveTo>
                    <a:pt x="122" y="141"/>
                  </a:moveTo>
                  <a:cubicBezTo>
                    <a:pt x="2" y="10"/>
                    <a:pt x="0" y="6"/>
                    <a:pt x="0" y="5"/>
                  </a:cubicBezTo>
                  <a:cubicBezTo>
                    <a:pt x="11" y="1"/>
                    <a:pt x="11" y="1"/>
                    <a:pt x="11" y="1"/>
                  </a:cubicBezTo>
                  <a:cubicBezTo>
                    <a:pt x="6" y="3"/>
                    <a:pt x="6" y="3"/>
                    <a:pt x="6" y="3"/>
                  </a:cubicBezTo>
                  <a:cubicBezTo>
                    <a:pt x="11" y="0"/>
                    <a:pt x="11" y="0"/>
                    <a:pt x="11" y="0"/>
                  </a:cubicBezTo>
                  <a:cubicBezTo>
                    <a:pt x="15" y="6"/>
                    <a:pt x="84" y="83"/>
                    <a:pt x="130" y="133"/>
                  </a:cubicBezTo>
                  <a:lnTo>
                    <a:pt x="122" y="14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07"/>
            <p:cNvSpPr/>
            <p:nvPr/>
          </p:nvSpPr>
          <p:spPr bwMode="auto">
            <a:xfrm>
              <a:off x="2719587" y="3976217"/>
              <a:ext cx="288925" cy="95250"/>
            </a:xfrm>
            <a:custGeom>
              <a:avLst/>
              <a:gdLst>
                <a:gd name="T0" fmla="*/ 3 w 182"/>
                <a:gd name="T1" fmla="*/ 60 h 60"/>
                <a:gd name="T2" fmla="*/ 0 w 182"/>
                <a:gd name="T3" fmla="*/ 43 h 60"/>
                <a:gd name="T4" fmla="*/ 179 w 182"/>
                <a:gd name="T5" fmla="*/ 0 h 60"/>
                <a:gd name="T6" fmla="*/ 182 w 182"/>
                <a:gd name="T7" fmla="*/ 16 h 60"/>
                <a:gd name="T8" fmla="*/ 3 w 182"/>
                <a:gd name="T9" fmla="*/ 60 h 60"/>
              </a:gdLst>
              <a:ahLst/>
              <a:cxnLst>
                <a:cxn ang="0">
                  <a:pos x="T0" y="T1"/>
                </a:cxn>
                <a:cxn ang="0">
                  <a:pos x="T2" y="T3"/>
                </a:cxn>
                <a:cxn ang="0">
                  <a:pos x="T4" y="T5"/>
                </a:cxn>
                <a:cxn ang="0">
                  <a:pos x="T6" y="T7"/>
                </a:cxn>
                <a:cxn ang="0">
                  <a:pos x="T8" y="T9"/>
                </a:cxn>
              </a:cxnLst>
              <a:rect l="0" t="0" r="r" b="b"/>
              <a:pathLst>
                <a:path w="182" h="60">
                  <a:moveTo>
                    <a:pt x="3" y="60"/>
                  </a:moveTo>
                  <a:lnTo>
                    <a:pt x="0" y="43"/>
                  </a:lnTo>
                  <a:lnTo>
                    <a:pt x="179" y="0"/>
                  </a:lnTo>
                  <a:lnTo>
                    <a:pt x="182" y="16"/>
                  </a:lnTo>
                  <a:lnTo>
                    <a:pt x="3" y="6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08"/>
            <p:cNvSpPr/>
            <p:nvPr/>
          </p:nvSpPr>
          <p:spPr bwMode="auto">
            <a:xfrm>
              <a:off x="3024387" y="3452342"/>
              <a:ext cx="90488" cy="541338"/>
            </a:xfrm>
            <a:custGeom>
              <a:avLst/>
              <a:gdLst>
                <a:gd name="T0" fmla="*/ 17 w 57"/>
                <a:gd name="T1" fmla="*/ 341 h 341"/>
                <a:gd name="T2" fmla="*/ 0 w 57"/>
                <a:gd name="T3" fmla="*/ 339 h 341"/>
                <a:gd name="T4" fmla="*/ 41 w 57"/>
                <a:gd name="T5" fmla="*/ 0 h 341"/>
                <a:gd name="T6" fmla="*/ 57 w 57"/>
                <a:gd name="T7" fmla="*/ 2 h 341"/>
                <a:gd name="T8" fmla="*/ 17 w 57"/>
                <a:gd name="T9" fmla="*/ 341 h 341"/>
              </a:gdLst>
              <a:ahLst/>
              <a:cxnLst>
                <a:cxn ang="0">
                  <a:pos x="T0" y="T1"/>
                </a:cxn>
                <a:cxn ang="0">
                  <a:pos x="T2" y="T3"/>
                </a:cxn>
                <a:cxn ang="0">
                  <a:pos x="T4" y="T5"/>
                </a:cxn>
                <a:cxn ang="0">
                  <a:pos x="T6" y="T7"/>
                </a:cxn>
                <a:cxn ang="0">
                  <a:pos x="T8" y="T9"/>
                </a:cxn>
              </a:cxnLst>
              <a:rect l="0" t="0" r="r" b="b"/>
              <a:pathLst>
                <a:path w="57" h="341">
                  <a:moveTo>
                    <a:pt x="17" y="341"/>
                  </a:moveTo>
                  <a:lnTo>
                    <a:pt x="0" y="339"/>
                  </a:lnTo>
                  <a:lnTo>
                    <a:pt x="41" y="0"/>
                  </a:lnTo>
                  <a:lnTo>
                    <a:pt x="57" y="2"/>
                  </a:lnTo>
                  <a:lnTo>
                    <a:pt x="17" y="34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09"/>
            <p:cNvSpPr/>
            <p:nvPr/>
          </p:nvSpPr>
          <p:spPr bwMode="auto">
            <a:xfrm>
              <a:off x="3092649" y="2964979"/>
              <a:ext cx="260350" cy="496888"/>
            </a:xfrm>
            <a:custGeom>
              <a:avLst/>
              <a:gdLst>
                <a:gd name="T0" fmla="*/ 16 w 164"/>
                <a:gd name="T1" fmla="*/ 313 h 313"/>
                <a:gd name="T2" fmla="*/ 0 w 164"/>
                <a:gd name="T3" fmla="*/ 306 h 313"/>
                <a:gd name="T4" fmla="*/ 150 w 164"/>
                <a:gd name="T5" fmla="*/ 0 h 313"/>
                <a:gd name="T6" fmla="*/ 164 w 164"/>
                <a:gd name="T7" fmla="*/ 7 h 313"/>
                <a:gd name="T8" fmla="*/ 16 w 164"/>
                <a:gd name="T9" fmla="*/ 313 h 313"/>
              </a:gdLst>
              <a:ahLst/>
              <a:cxnLst>
                <a:cxn ang="0">
                  <a:pos x="T0" y="T1"/>
                </a:cxn>
                <a:cxn ang="0">
                  <a:pos x="T2" y="T3"/>
                </a:cxn>
                <a:cxn ang="0">
                  <a:pos x="T4" y="T5"/>
                </a:cxn>
                <a:cxn ang="0">
                  <a:pos x="T6" y="T7"/>
                </a:cxn>
                <a:cxn ang="0">
                  <a:pos x="T8" y="T9"/>
                </a:cxn>
              </a:cxnLst>
              <a:rect l="0" t="0" r="r" b="b"/>
              <a:pathLst>
                <a:path w="164" h="313">
                  <a:moveTo>
                    <a:pt x="16" y="313"/>
                  </a:moveTo>
                  <a:lnTo>
                    <a:pt x="0" y="306"/>
                  </a:lnTo>
                  <a:lnTo>
                    <a:pt x="150" y="0"/>
                  </a:lnTo>
                  <a:lnTo>
                    <a:pt x="164" y="7"/>
                  </a:lnTo>
                  <a:lnTo>
                    <a:pt x="16" y="31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10"/>
            <p:cNvSpPr/>
            <p:nvPr/>
          </p:nvSpPr>
          <p:spPr bwMode="auto">
            <a:xfrm>
              <a:off x="3300612" y="2364904"/>
              <a:ext cx="306388" cy="611188"/>
            </a:xfrm>
            <a:custGeom>
              <a:avLst/>
              <a:gdLst>
                <a:gd name="T0" fmla="*/ 15 w 193"/>
                <a:gd name="T1" fmla="*/ 385 h 385"/>
                <a:gd name="T2" fmla="*/ 0 w 193"/>
                <a:gd name="T3" fmla="*/ 378 h 385"/>
                <a:gd name="T4" fmla="*/ 179 w 193"/>
                <a:gd name="T5" fmla="*/ 0 h 385"/>
                <a:gd name="T6" fmla="*/ 193 w 193"/>
                <a:gd name="T7" fmla="*/ 7 h 385"/>
                <a:gd name="T8" fmla="*/ 15 w 193"/>
                <a:gd name="T9" fmla="*/ 385 h 385"/>
              </a:gdLst>
              <a:ahLst/>
              <a:cxnLst>
                <a:cxn ang="0">
                  <a:pos x="T0" y="T1"/>
                </a:cxn>
                <a:cxn ang="0">
                  <a:pos x="T2" y="T3"/>
                </a:cxn>
                <a:cxn ang="0">
                  <a:pos x="T4" y="T5"/>
                </a:cxn>
                <a:cxn ang="0">
                  <a:pos x="T6" y="T7"/>
                </a:cxn>
                <a:cxn ang="0">
                  <a:pos x="T8" y="T9"/>
                </a:cxn>
              </a:cxnLst>
              <a:rect l="0" t="0" r="r" b="b"/>
              <a:pathLst>
                <a:path w="193" h="385">
                  <a:moveTo>
                    <a:pt x="15" y="385"/>
                  </a:moveTo>
                  <a:lnTo>
                    <a:pt x="0" y="378"/>
                  </a:lnTo>
                  <a:lnTo>
                    <a:pt x="179" y="0"/>
                  </a:lnTo>
                  <a:lnTo>
                    <a:pt x="193" y="7"/>
                  </a:lnTo>
                  <a:lnTo>
                    <a:pt x="15" y="38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11"/>
            <p:cNvSpPr/>
            <p:nvPr/>
          </p:nvSpPr>
          <p:spPr bwMode="auto">
            <a:xfrm>
              <a:off x="2998987" y="2634779"/>
              <a:ext cx="325438" cy="344488"/>
            </a:xfrm>
            <a:custGeom>
              <a:avLst/>
              <a:gdLst>
                <a:gd name="T0" fmla="*/ 194 w 205"/>
                <a:gd name="T1" fmla="*/ 217 h 217"/>
                <a:gd name="T2" fmla="*/ 0 w 205"/>
                <a:gd name="T3" fmla="*/ 11 h 217"/>
                <a:gd name="T4" fmla="*/ 13 w 205"/>
                <a:gd name="T5" fmla="*/ 0 h 217"/>
                <a:gd name="T6" fmla="*/ 205 w 205"/>
                <a:gd name="T7" fmla="*/ 205 h 217"/>
                <a:gd name="T8" fmla="*/ 194 w 205"/>
                <a:gd name="T9" fmla="*/ 217 h 217"/>
              </a:gdLst>
              <a:ahLst/>
              <a:cxnLst>
                <a:cxn ang="0">
                  <a:pos x="T0" y="T1"/>
                </a:cxn>
                <a:cxn ang="0">
                  <a:pos x="T2" y="T3"/>
                </a:cxn>
                <a:cxn ang="0">
                  <a:pos x="T4" y="T5"/>
                </a:cxn>
                <a:cxn ang="0">
                  <a:pos x="T6" y="T7"/>
                </a:cxn>
                <a:cxn ang="0">
                  <a:pos x="T8" y="T9"/>
                </a:cxn>
              </a:cxnLst>
              <a:rect l="0" t="0" r="r" b="b"/>
              <a:pathLst>
                <a:path w="205" h="217">
                  <a:moveTo>
                    <a:pt x="194" y="217"/>
                  </a:moveTo>
                  <a:lnTo>
                    <a:pt x="0" y="11"/>
                  </a:lnTo>
                  <a:lnTo>
                    <a:pt x="13" y="0"/>
                  </a:lnTo>
                  <a:lnTo>
                    <a:pt x="205" y="205"/>
                  </a:lnTo>
                  <a:lnTo>
                    <a:pt x="194" y="21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12"/>
            <p:cNvSpPr/>
            <p:nvPr/>
          </p:nvSpPr>
          <p:spPr bwMode="auto">
            <a:xfrm>
              <a:off x="2719587" y="2634779"/>
              <a:ext cx="301625" cy="619125"/>
            </a:xfrm>
            <a:custGeom>
              <a:avLst/>
              <a:gdLst>
                <a:gd name="T0" fmla="*/ 16 w 190"/>
                <a:gd name="T1" fmla="*/ 390 h 390"/>
                <a:gd name="T2" fmla="*/ 0 w 190"/>
                <a:gd name="T3" fmla="*/ 383 h 390"/>
                <a:gd name="T4" fmla="*/ 175 w 190"/>
                <a:gd name="T5" fmla="*/ 0 h 390"/>
                <a:gd name="T6" fmla="*/ 190 w 190"/>
                <a:gd name="T7" fmla="*/ 6 h 390"/>
                <a:gd name="T8" fmla="*/ 16 w 190"/>
                <a:gd name="T9" fmla="*/ 390 h 390"/>
              </a:gdLst>
              <a:ahLst/>
              <a:cxnLst>
                <a:cxn ang="0">
                  <a:pos x="T0" y="T1"/>
                </a:cxn>
                <a:cxn ang="0">
                  <a:pos x="T2" y="T3"/>
                </a:cxn>
                <a:cxn ang="0">
                  <a:pos x="T4" y="T5"/>
                </a:cxn>
                <a:cxn ang="0">
                  <a:pos x="T6" y="T7"/>
                </a:cxn>
                <a:cxn ang="0">
                  <a:pos x="T8" y="T9"/>
                </a:cxn>
              </a:cxnLst>
              <a:rect l="0" t="0" r="r" b="b"/>
              <a:pathLst>
                <a:path w="190" h="390">
                  <a:moveTo>
                    <a:pt x="16" y="390"/>
                  </a:moveTo>
                  <a:lnTo>
                    <a:pt x="0" y="383"/>
                  </a:lnTo>
                  <a:lnTo>
                    <a:pt x="175" y="0"/>
                  </a:lnTo>
                  <a:lnTo>
                    <a:pt x="190" y="6"/>
                  </a:lnTo>
                  <a:lnTo>
                    <a:pt x="16" y="39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13"/>
            <p:cNvSpPr/>
            <p:nvPr/>
          </p:nvSpPr>
          <p:spPr bwMode="auto">
            <a:xfrm>
              <a:off x="2317949" y="3172942"/>
              <a:ext cx="407988" cy="87313"/>
            </a:xfrm>
            <a:custGeom>
              <a:avLst/>
              <a:gdLst>
                <a:gd name="T0" fmla="*/ 256 w 257"/>
                <a:gd name="T1" fmla="*/ 55 h 55"/>
                <a:gd name="T2" fmla="*/ 0 w 257"/>
                <a:gd name="T3" fmla="*/ 17 h 55"/>
                <a:gd name="T4" fmla="*/ 3 w 257"/>
                <a:gd name="T5" fmla="*/ 0 h 55"/>
                <a:gd name="T6" fmla="*/ 257 w 257"/>
                <a:gd name="T7" fmla="*/ 39 h 55"/>
                <a:gd name="T8" fmla="*/ 256 w 257"/>
                <a:gd name="T9" fmla="*/ 55 h 55"/>
              </a:gdLst>
              <a:ahLst/>
              <a:cxnLst>
                <a:cxn ang="0">
                  <a:pos x="T0" y="T1"/>
                </a:cxn>
                <a:cxn ang="0">
                  <a:pos x="T2" y="T3"/>
                </a:cxn>
                <a:cxn ang="0">
                  <a:pos x="T4" y="T5"/>
                </a:cxn>
                <a:cxn ang="0">
                  <a:pos x="T6" y="T7"/>
                </a:cxn>
                <a:cxn ang="0">
                  <a:pos x="T8" y="T9"/>
                </a:cxn>
              </a:cxnLst>
              <a:rect l="0" t="0" r="r" b="b"/>
              <a:pathLst>
                <a:path w="257" h="55">
                  <a:moveTo>
                    <a:pt x="256" y="55"/>
                  </a:moveTo>
                  <a:lnTo>
                    <a:pt x="0" y="17"/>
                  </a:lnTo>
                  <a:lnTo>
                    <a:pt x="3" y="0"/>
                  </a:lnTo>
                  <a:lnTo>
                    <a:pt x="257" y="39"/>
                  </a:lnTo>
                  <a:lnTo>
                    <a:pt x="256" y="5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14"/>
            <p:cNvSpPr/>
            <p:nvPr/>
          </p:nvSpPr>
          <p:spPr bwMode="auto">
            <a:xfrm>
              <a:off x="2729112" y="3228504"/>
              <a:ext cx="354013" cy="228600"/>
            </a:xfrm>
            <a:custGeom>
              <a:avLst/>
              <a:gdLst>
                <a:gd name="T0" fmla="*/ 215 w 223"/>
                <a:gd name="T1" fmla="*/ 144 h 144"/>
                <a:gd name="T2" fmla="*/ 0 w 223"/>
                <a:gd name="T3" fmla="*/ 14 h 144"/>
                <a:gd name="T4" fmla="*/ 8 w 223"/>
                <a:gd name="T5" fmla="*/ 0 h 144"/>
                <a:gd name="T6" fmla="*/ 223 w 223"/>
                <a:gd name="T7" fmla="*/ 130 h 144"/>
                <a:gd name="T8" fmla="*/ 215 w 223"/>
                <a:gd name="T9" fmla="*/ 144 h 144"/>
              </a:gdLst>
              <a:ahLst/>
              <a:cxnLst>
                <a:cxn ang="0">
                  <a:pos x="T0" y="T1"/>
                </a:cxn>
                <a:cxn ang="0">
                  <a:pos x="T2" y="T3"/>
                </a:cxn>
                <a:cxn ang="0">
                  <a:pos x="T4" y="T5"/>
                </a:cxn>
                <a:cxn ang="0">
                  <a:pos x="T6" y="T7"/>
                </a:cxn>
                <a:cxn ang="0">
                  <a:pos x="T8" y="T9"/>
                </a:cxn>
              </a:cxnLst>
              <a:rect l="0" t="0" r="r" b="b"/>
              <a:pathLst>
                <a:path w="223" h="144">
                  <a:moveTo>
                    <a:pt x="215" y="144"/>
                  </a:moveTo>
                  <a:lnTo>
                    <a:pt x="0" y="14"/>
                  </a:lnTo>
                  <a:lnTo>
                    <a:pt x="8" y="0"/>
                  </a:lnTo>
                  <a:lnTo>
                    <a:pt x="223" y="130"/>
                  </a:lnTo>
                  <a:lnTo>
                    <a:pt x="215" y="144"/>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15"/>
            <p:cNvSpPr/>
            <p:nvPr/>
          </p:nvSpPr>
          <p:spPr bwMode="auto">
            <a:xfrm>
              <a:off x="2733874" y="2958629"/>
              <a:ext cx="582613" cy="290513"/>
            </a:xfrm>
            <a:custGeom>
              <a:avLst/>
              <a:gdLst>
                <a:gd name="T0" fmla="*/ 7 w 367"/>
                <a:gd name="T1" fmla="*/ 183 h 183"/>
                <a:gd name="T2" fmla="*/ 0 w 367"/>
                <a:gd name="T3" fmla="*/ 167 h 183"/>
                <a:gd name="T4" fmla="*/ 360 w 367"/>
                <a:gd name="T5" fmla="*/ 0 h 183"/>
                <a:gd name="T6" fmla="*/ 367 w 367"/>
                <a:gd name="T7" fmla="*/ 15 h 183"/>
                <a:gd name="T8" fmla="*/ 7 w 367"/>
                <a:gd name="T9" fmla="*/ 183 h 183"/>
              </a:gdLst>
              <a:ahLst/>
              <a:cxnLst>
                <a:cxn ang="0">
                  <a:pos x="T0" y="T1"/>
                </a:cxn>
                <a:cxn ang="0">
                  <a:pos x="T2" y="T3"/>
                </a:cxn>
                <a:cxn ang="0">
                  <a:pos x="T4" y="T5"/>
                </a:cxn>
                <a:cxn ang="0">
                  <a:pos x="T6" y="T7"/>
                </a:cxn>
                <a:cxn ang="0">
                  <a:pos x="T8" y="T9"/>
                </a:cxn>
              </a:cxnLst>
              <a:rect l="0" t="0" r="r" b="b"/>
              <a:pathLst>
                <a:path w="367" h="183">
                  <a:moveTo>
                    <a:pt x="7" y="183"/>
                  </a:moveTo>
                  <a:lnTo>
                    <a:pt x="0" y="167"/>
                  </a:lnTo>
                  <a:lnTo>
                    <a:pt x="360" y="0"/>
                  </a:lnTo>
                  <a:lnTo>
                    <a:pt x="367" y="15"/>
                  </a:lnTo>
                  <a:lnTo>
                    <a:pt x="7" y="18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16"/>
            <p:cNvSpPr/>
            <p:nvPr/>
          </p:nvSpPr>
          <p:spPr bwMode="auto">
            <a:xfrm>
              <a:off x="2638624" y="2739554"/>
              <a:ext cx="106363" cy="495300"/>
            </a:xfrm>
            <a:custGeom>
              <a:avLst/>
              <a:gdLst>
                <a:gd name="T0" fmla="*/ 51 w 67"/>
                <a:gd name="T1" fmla="*/ 312 h 312"/>
                <a:gd name="T2" fmla="*/ 0 w 67"/>
                <a:gd name="T3" fmla="*/ 3 h 312"/>
                <a:gd name="T4" fmla="*/ 16 w 67"/>
                <a:gd name="T5" fmla="*/ 0 h 312"/>
                <a:gd name="T6" fmla="*/ 67 w 67"/>
                <a:gd name="T7" fmla="*/ 310 h 312"/>
                <a:gd name="T8" fmla="*/ 51 w 67"/>
                <a:gd name="T9" fmla="*/ 312 h 312"/>
              </a:gdLst>
              <a:ahLst/>
              <a:cxnLst>
                <a:cxn ang="0">
                  <a:pos x="T0" y="T1"/>
                </a:cxn>
                <a:cxn ang="0">
                  <a:pos x="T2" y="T3"/>
                </a:cxn>
                <a:cxn ang="0">
                  <a:pos x="T4" y="T5"/>
                </a:cxn>
                <a:cxn ang="0">
                  <a:pos x="T6" y="T7"/>
                </a:cxn>
                <a:cxn ang="0">
                  <a:pos x="T8" y="T9"/>
                </a:cxn>
              </a:cxnLst>
              <a:rect l="0" t="0" r="r" b="b"/>
              <a:pathLst>
                <a:path w="67" h="312">
                  <a:moveTo>
                    <a:pt x="51" y="312"/>
                  </a:moveTo>
                  <a:lnTo>
                    <a:pt x="0" y="3"/>
                  </a:lnTo>
                  <a:lnTo>
                    <a:pt x="16" y="0"/>
                  </a:lnTo>
                  <a:lnTo>
                    <a:pt x="67" y="310"/>
                  </a:lnTo>
                  <a:lnTo>
                    <a:pt x="51" y="31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17"/>
            <p:cNvSpPr/>
            <p:nvPr/>
          </p:nvSpPr>
          <p:spPr bwMode="auto">
            <a:xfrm>
              <a:off x="2303661" y="2747492"/>
              <a:ext cx="30163" cy="434975"/>
            </a:xfrm>
            <a:custGeom>
              <a:avLst/>
              <a:gdLst>
                <a:gd name="T0" fmla="*/ 2 w 19"/>
                <a:gd name="T1" fmla="*/ 274 h 274"/>
                <a:gd name="T2" fmla="*/ 0 w 19"/>
                <a:gd name="T3" fmla="*/ 0 h 274"/>
                <a:gd name="T4" fmla="*/ 16 w 19"/>
                <a:gd name="T5" fmla="*/ 0 h 274"/>
                <a:gd name="T6" fmla="*/ 19 w 19"/>
                <a:gd name="T7" fmla="*/ 274 h 274"/>
                <a:gd name="T8" fmla="*/ 2 w 19"/>
                <a:gd name="T9" fmla="*/ 274 h 274"/>
              </a:gdLst>
              <a:ahLst/>
              <a:cxnLst>
                <a:cxn ang="0">
                  <a:pos x="T0" y="T1"/>
                </a:cxn>
                <a:cxn ang="0">
                  <a:pos x="T2" y="T3"/>
                </a:cxn>
                <a:cxn ang="0">
                  <a:pos x="T4" y="T5"/>
                </a:cxn>
                <a:cxn ang="0">
                  <a:pos x="T6" y="T7"/>
                </a:cxn>
                <a:cxn ang="0">
                  <a:pos x="T8" y="T9"/>
                </a:cxn>
              </a:cxnLst>
              <a:rect l="0" t="0" r="r" b="b"/>
              <a:pathLst>
                <a:path w="19" h="274">
                  <a:moveTo>
                    <a:pt x="2" y="274"/>
                  </a:moveTo>
                  <a:lnTo>
                    <a:pt x="0" y="0"/>
                  </a:lnTo>
                  <a:lnTo>
                    <a:pt x="16" y="0"/>
                  </a:lnTo>
                  <a:lnTo>
                    <a:pt x="19" y="274"/>
                  </a:lnTo>
                  <a:lnTo>
                    <a:pt x="2" y="274"/>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18"/>
            <p:cNvSpPr/>
            <p:nvPr/>
          </p:nvSpPr>
          <p:spPr bwMode="auto">
            <a:xfrm>
              <a:off x="2276674" y="2072804"/>
              <a:ext cx="52388" cy="682625"/>
            </a:xfrm>
            <a:custGeom>
              <a:avLst/>
              <a:gdLst>
                <a:gd name="T0" fmla="*/ 17 w 33"/>
                <a:gd name="T1" fmla="*/ 430 h 430"/>
                <a:gd name="T2" fmla="*/ 0 w 33"/>
                <a:gd name="T3" fmla="*/ 0 h 430"/>
                <a:gd name="T4" fmla="*/ 17 w 33"/>
                <a:gd name="T5" fmla="*/ 0 h 430"/>
                <a:gd name="T6" fmla="*/ 33 w 33"/>
                <a:gd name="T7" fmla="*/ 430 h 430"/>
                <a:gd name="T8" fmla="*/ 17 w 33"/>
                <a:gd name="T9" fmla="*/ 430 h 430"/>
              </a:gdLst>
              <a:ahLst/>
              <a:cxnLst>
                <a:cxn ang="0">
                  <a:pos x="T0" y="T1"/>
                </a:cxn>
                <a:cxn ang="0">
                  <a:pos x="T2" y="T3"/>
                </a:cxn>
                <a:cxn ang="0">
                  <a:pos x="T4" y="T5"/>
                </a:cxn>
                <a:cxn ang="0">
                  <a:pos x="T6" y="T7"/>
                </a:cxn>
                <a:cxn ang="0">
                  <a:pos x="T8" y="T9"/>
                </a:cxn>
              </a:cxnLst>
              <a:rect l="0" t="0" r="r" b="b"/>
              <a:pathLst>
                <a:path w="33" h="430">
                  <a:moveTo>
                    <a:pt x="17" y="430"/>
                  </a:moveTo>
                  <a:lnTo>
                    <a:pt x="0" y="0"/>
                  </a:lnTo>
                  <a:lnTo>
                    <a:pt x="17" y="0"/>
                  </a:lnTo>
                  <a:lnTo>
                    <a:pt x="33" y="430"/>
                  </a:lnTo>
                  <a:lnTo>
                    <a:pt x="17" y="430"/>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19"/>
            <p:cNvSpPr/>
            <p:nvPr/>
          </p:nvSpPr>
          <p:spPr bwMode="auto">
            <a:xfrm>
              <a:off x="2322712" y="2723679"/>
              <a:ext cx="333375" cy="50800"/>
            </a:xfrm>
            <a:custGeom>
              <a:avLst/>
              <a:gdLst>
                <a:gd name="T0" fmla="*/ 2 w 210"/>
                <a:gd name="T1" fmla="*/ 32 h 32"/>
                <a:gd name="T2" fmla="*/ 0 w 210"/>
                <a:gd name="T3" fmla="*/ 15 h 32"/>
                <a:gd name="T4" fmla="*/ 208 w 210"/>
                <a:gd name="T5" fmla="*/ 0 h 32"/>
                <a:gd name="T6" fmla="*/ 210 w 210"/>
                <a:gd name="T7" fmla="*/ 17 h 32"/>
                <a:gd name="T8" fmla="*/ 2 w 210"/>
                <a:gd name="T9" fmla="*/ 32 h 32"/>
              </a:gdLst>
              <a:ahLst/>
              <a:cxnLst>
                <a:cxn ang="0">
                  <a:pos x="T0" y="T1"/>
                </a:cxn>
                <a:cxn ang="0">
                  <a:pos x="T2" y="T3"/>
                </a:cxn>
                <a:cxn ang="0">
                  <a:pos x="T4" y="T5"/>
                </a:cxn>
                <a:cxn ang="0">
                  <a:pos x="T6" y="T7"/>
                </a:cxn>
                <a:cxn ang="0">
                  <a:pos x="T8" y="T9"/>
                </a:cxn>
              </a:cxnLst>
              <a:rect l="0" t="0" r="r" b="b"/>
              <a:pathLst>
                <a:path w="210" h="32">
                  <a:moveTo>
                    <a:pt x="2" y="32"/>
                  </a:moveTo>
                  <a:lnTo>
                    <a:pt x="0" y="15"/>
                  </a:lnTo>
                  <a:lnTo>
                    <a:pt x="208" y="0"/>
                  </a:lnTo>
                  <a:lnTo>
                    <a:pt x="210" y="17"/>
                  </a:lnTo>
                  <a:lnTo>
                    <a:pt x="2" y="32"/>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20"/>
            <p:cNvSpPr/>
            <p:nvPr/>
          </p:nvSpPr>
          <p:spPr bwMode="auto">
            <a:xfrm>
              <a:off x="1846461" y="2755429"/>
              <a:ext cx="476250" cy="320675"/>
            </a:xfrm>
            <a:custGeom>
              <a:avLst/>
              <a:gdLst>
                <a:gd name="T0" fmla="*/ 10 w 300"/>
                <a:gd name="T1" fmla="*/ 202 h 202"/>
                <a:gd name="T2" fmla="*/ 0 w 300"/>
                <a:gd name="T3" fmla="*/ 188 h 202"/>
                <a:gd name="T4" fmla="*/ 292 w 300"/>
                <a:gd name="T5" fmla="*/ 0 h 202"/>
                <a:gd name="T6" fmla="*/ 300 w 300"/>
                <a:gd name="T7" fmla="*/ 12 h 202"/>
                <a:gd name="T8" fmla="*/ 10 w 300"/>
                <a:gd name="T9" fmla="*/ 202 h 202"/>
              </a:gdLst>
              <a:ahLst/>
              <a:cxnLst>
                <a:cxn ang="0">
                  <a:pos x="T0" y="T1"/>
                </a:cxn>
                <a:cxn ang="0">
                  <a:pos x="T2" y="T3"/>
                </a:cxn>
                <a:cxn ang="0">
                  <a:pos x="T4" y="T5"/>
                </a:cxn>
                <a:cxn ang="0">
                  <a:pos x="T6" y="T7"/>
                </a:cxn>
                <a:cxn ang="0">
                  <a:pos x="T8" y="T9"/>
                </a:cxn>
              </a:cxnLst>
              <a:rect l="0" t="0" r="r" b="b"/>
              <a:pathLst>
                <a:path w="300" h="202">
                  <a:moveTo>
                    <a:pt x="10" y="202"/>
                  </a:moveTo>
                  <a:lnTo>
                    <a:pt x="0" y="188"/>
                  </a:lnTo>
                  <a:lnTo>
                    <a:pt x="292" y="0"/>
                  </a:lnTo>
                  <a:lnTo>
                    <a:pt x="300" y="12"/>
                  </a:lnTo>
                  <a:lnTo>
                    <a:pt x="10" y="20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321"/>
            <p:cNvSpPr/>
            <p:nvPr/>
          </p:nvSpPr>
          <p:spPr bwMode="auto">
            <a:xfrm>
              <a:off x="1551186" y="3058642"/>
              <a:ext cx="315913" cy="539750"/>
            </a:xfrm>
            <a:custGeom>
              <a:avLst/>
              <a:gdLst>
                <a:gd name="T0" fmla="*/ 16 w 199"/>
                <a:gd name="T1" fmla="*/ 340 h 340"/>
                <a:gd name="T2" fmla="*/ 0 w 199"/>
                <a:gd name="T3" fmla="*/ 332 h 340"/>
                <a:gd name="T4" fmla="*/ 183 w 199"/>
                <a:gd name="T5" fmla="*/ 0 h 340"/>
                <a:gd name="T6" fmla="*/ 199 w 199"/>
                <a:gd name="T7" fmla="*/ 8 h 340"/>
                <a:gd name="T8" fmla="*/ 16 w 199"/>
                <a:gd name="T9" fmla="*/ 340 h 340"/>
              </a:gdLst>
              <a:ahLst/>
              <a:cxnLst>
                <a:cxn ang="0">
                  <a:pos x="T0" y="T1"/>
                </a:cxn>
                <a:cxn ang="0">
                  <a:pos x="T2" y="T3"/>
                </a:cxn>
                <a:cxn ang="0">
                  <a:pos x="T4" y="T5"/>
                </a:cxn>
                <a:cxn ang="0">
                  <a:pos x="T6" y="T7"/>
                </a:cxn>
                <a:cxn ang="0">
                  <a:pos x="T8" y="T9"/>
                </a:cxn>
              </a:cxnLst>
              <a:rect l="0" t="0" r="r" b="b"/>
              <a:pathLst>
                <a:path w="199" h="340">
                  <a:moveTo>
                    <a:pt x="16" y="340"/>
                  </a:moveTo>
                  <a:lnTo>
                    <a:pt x="0" y="332"/>
                  </a:lnTo>
                  <a:lnTo>
                    <a:pt x="183" y="0"/>
                  </a:lnTo>
                  <a:lnTo>
                    <a:pt x="199" y="8"/>
                  </a:lnTo>
                  <a:lnTo>
                    <a:pt x="16" y="34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322"/>
            <p:cNvSpPr/>
            <p:nvPr/>
          </p:nvSpPr>
          <p:spPr bwMode="auto">
            <a:xfrm>
              <a:off x="1557536" y="3177704"/>
              <a:ext cx="765175" cy="412750"/>
            </a:xfrm>
            <a:custGeom>
              <a:avLst/>
              <a:gdLst>
                <a:gd name="T0" fmla="*/ 7 w 482"/>
                <a:gd name="T1" fmla="*/ 260 h 260"/>
                <a:gd name="T2" fmla="*/ 0 w 482"/>
                <a:gd name="T3" fmla="*/ 246 h 260"/>
                <a:gd name="T4" fmla="*/ 474 w 482"/>
                <a:gd name="T5" fmla="*/ 0 h 260"/>
                <a:gd name="T6" fmla="*/ 482 w 482"/>
                <a:gd name="T7" fmla="*/ 16 h 260"/>
                <a:gd name="T8" fmla="*/ 7 w 482"/>
                <a:gd name="T9" fmla="*/ 260 h 260"/>
              </a:gdLst>
              <a:ahLst/>
              <a:cxnLst>
                <a:cxn ang="0">
                  <a:pos x="T0" y="T1"/>
                </a:cxn>
                <a:cxn ang="0">
                  <a:pos x="T2" y="T3"/>
                </a:cxn>
                <a:cxn ang="0">
                  <a:pos x="T4" y="T5"/>
                </a:cxn>
                <a:cxn ang="0">
                  <a:pos x="T6" y="T7"/>
                </a:cxn>
                <a:cxn ang="0">
                  <a:pos x="T8" y="T9"/>
                </a:cxn>
              </a:cxnLst>
              <a:rect l="0" t="0" r="r" b="b"/>
              <a:pathLst>
                <a:path w="482" h="260">
                  <a:moveTo>
                    <a:pt x="7" y="260"/>
                  </a:moveTo>
                  <a:lnTo>
                    <a:pt x="0" y="246"/>
                  </a:lnTo>
                  <a:lnTo>
                    <a:pt x="474" y="0"/>
                  </a:lnTo>
                  <a:lnTo>
                    <a:pt x="482" y="16"/>
                  </a:lnTo>
                  <a:lnTo>
                    <a:pt x="7" y="26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323"/>
            <p:cNvSpPr/>
            <p:nvPr/>
          </p:nvSpPr>
          <p:spPr bwMode="auto">
            <a:xfrm>
              <a:off x="1844874" y="3058642"/>
              <a:ext cx="193675" cy="590550"/>
            </a:xfrm>
            <a:custGeom>
              <a:avLst/>
              <a:gdLst>
                <a:gd name="T0" fmla="*/ 106 w 122"/>
                <a:gd name="T1" fmla="*/ 372 h 372"/>
                <a:gd name="T2" fmla="*/ 0 w 122"/>
                <a:gd name="T3" fmla="*/ 4 h 372"/>
                <a:gd name="T4" fmla="*/ 16 w 122"/>
                <a:gd name="T5" fmla="*/ 0 h 372"/>
                <a:gd name="T6" fmla="*/ 122 w 122"/>
                <a:gd name="T7" fmla="*/ 367 h 372"/>
                <a:gd name="T8" fmla="*/ 106 w 122"/>
                <a:gd name="T9" fmla="*/ 372 h 372"/>
              </a:gdLst>
              <a:ahLst/>
              <a:cxnLst>
                <a:cxn ang="0">
                  <a:pos x="T0" y="T1"/>
                </a:cxn>
                <a:cxn ang="0">
                  <a:pos x="T2" y="T3"/>
                </a:cxn>
                <a:cxn ang="0">
                  <a:pos x="T4" y="T5"/>
                </a:cxn>
                <a:cxn ang="0">
                  <a:pos x="T6" y="T7"/>
                </a:cxn>
                <a:cxn ang="0">
                  <a:pos x="T8" y="T9"/>
                </a:cxn>
              </a:cxnLst>
              <a:rect l="0" t="0" r="r" b="b"/>
              <a:pathLst>
                <a:path w="122" h="372">
                  <a:moveTo>
                    <a:pt x="106" y="372"/>
                  </a:moveTo>
                  <a:lnTo>
                    <a:pt x="0" y="4"/>
                  </a:lnTo>
                  <a:lnTo>
                    <a:pt x="16" y="0"/>
                  </a:lnTo>
                  <a:lnTo>
                    <a:pt x="122" y="367"/>
                  </a:lnTo>
                  <a:lnTo>
                    <a:pt x="106" y="37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324"/>
            <p:cNvSpPr/>
            <p:nvPr/>
          </p:nvSpPr>
          <p:spPr bwMode="auto">
            <a:xfrm>
              <a:off x="1163836" y="2768129"/>
              <a:ext cx="407988" cy="815975"/>
            </a:xfrm>
            <a:custGeom>
              <a:avLst/>
              <a:gdLst>
                <a:gd name="T0" fmla="*/ 243 w 257"/>
                <a:gd name="T1" fmla="*/ 514 h 514"/>
                <a:gd name="T2" fmla="*/ 0 w 257"/>
                <a:gd name="T3" fmla="*/ 7 h 514"/>
                <a:gd name="T4" fmla="*/ 15 w 257"/>
                <a:gd name="T5" fmla="*/ 0 h 514"/>
                <a:gd name="T6" fmla="*/ 257 w 257"/>
                <a:gd name="T7" fmla="*/ 507 h 514"/>
                <a:gd name="T8" fmla="*/ 243 w 257"/>
                <a:gd name="T9" fmla="*/ 514 h 514"/>
              </a:gdLst>
              <a:ahLst/>
              <a:cxnLst>
                <a:cxn ang="0">
                  <a:pos x="T0" y="T1"/>
                </a:cxn>
                <a:cxn ang="0">
                  <a:pos x="T2" y="T3"/>
                </a:cxn>
                <a:cxn ang="0">
                  <a:pos x="T4" y="T5"/>
                </a:cxn>
                <a:cxn ang="0">
                  <a:pos x="T6" y="T7"/>
                </a:cxn>
                <a:cxn ang="0">
                  <a:pos x="T8" y="T9"/>
                </a:cxn>
              </a:cxnLst>
              <a:rect l="0" t="0" r="r" b="b"/>
              <a:pathLst>
                <a:path w="257" h="514">
                  <a:moveTo>
                    <a:pt x="243" y="514"/>
                  </a:moveTo>
                  <a:lnTo>
                    <a:pt x="0" y="7"/>
                  </a:lnTo>
                  <a:lnTo>
                    <a:pt x="15" y="0"/>
                  </a:lnTo>
                  <a:lnTo>
                    <a:pt x="257" y="507"/>
                  </a:lnTo>
                  <a:lnTo>
                    <a:pt x="243" y="514"/>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325"/>
            <p:cNvSpPr/>
            <p:nvPr/>
          </p:nvSpPr>
          <p:spPr bwMode="auto">
            <a:xfrm>
              <a:off x="990799" y="1925167"/>
              <a:ext cx="196850" cy="858838"/>
            </a:xfrm>
            <a:custGeom>
              <a:avLst/>
              <a:gdLst>
                <a:gd name="T0" fmla="*/ 109 w 124"/>
                <a:gd name="T1" fmla="*/ 541 h 541"/>
                <a:gd name="T2" fmla="*/ 0 w 124"/>
                <a:gd name="T3" fmla="*/ 3 h 541"/>
                <a:gd name="T4" fmla="*/ 15 w 124"/>
                <a:gd name="T5" fmla="*/ 0 h 541"/>
                <a:gd name="T6" fmla="*/ 124 w 124"/>
                <a:gd name="T7" fmla="*/ 536 h 541"/>
                <a:gd name="T8" fmla="*/ 109 w 124"/>
                <a:gd name="T9" fmla="*/ 541 h 541"/>
              </a:gdLst>
              <a:ahLst/>
              <a:cxnLst>
                <a:cxn ang="0">
                  <a:pos x="T0" y="T1"/>
                </a:cxn>
                <a:cxn ang="0">
                  <a:pos x="T2" y="T3"/>
                </a:cxn>
                <a:cxn ang="0">
                  <a:pos x="T4" y="T5"/>
                </a:cxn>
                <a:cxn ang="0">
                  <a:pos x="T6" y="T7"/>
                </a:cxn>
                <a:cxn ang="0">
                  <a:pos x="T8" y="T9"/>
                </a:cxn>
              </a:cxnLst>
              <a:rect l="0" t="0" r="r" b="b"/>
              <a:pathLst>
                <a:path w="124" h="541">
                  <a:moveTo>
                    <a:pt x="109" y="541"/>
                  </a:moveTo>
                  <a:lnTo>
                    <a:pt x="0" y="3"/>
                  </a:lnTo>
                  <a:lnTo>
                    <a:pt x="15" y="0"/>
                  </a:lnTo>
                  <a:lnTo>
                    <a:pt x="124" y="536"/>
                  </a:lnTo>
                  <a:lnTo>
                    <a:pt x="109" y="54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326"/>
            <p:cNvSpPr/>
            <p:nvPr/>
          </p:nvSpPr>
          <p:spPr bwMode="auto">
            <a:xfrm>
              <a:off x="997149" y="1923579"/>
              <a:ext cx="388938" cy="328613"/>
            </a:xfrm>
            <a:custGeom>
              <a:avLst/>
              <a:gdLst>
                <a:gd name="T0" fmla="*/ 235 w 245"/>
                <a:gd name="T1" fmla="*/ 207 h 207"/>
                <a:gd name="T2" fmla="*/ 0 w 245"/>
                <a:gd name="T3" fmla="*/ 13 h 207"/>
                <a:gd name="T4" fmla="*/ 11 w 245"/>
                <a:gd name="T5" fmla="*/ 0 h 207"/>
                <a:gd name="T6" fmla="*/ 245 w 245"/>
                <a:gd name="T7" fmla="*/ 194 h 207"/>
                <a:gd name="T8" fmla="*/ 235 w 245"/>
                <a:gd name="T9" fmla="*/ 207 h 207"/>
              </a:gdLst>
              <a:ahLst/>
              <a:cxnLst>
                <a:cxn ang="0">
                  <a:pos x="T0" y="T1"/>
                </a:cxn>
                <a:cxn ang="0">
                  <a:pos x="T2" y="T3"/>
                </a:cxn>
                <a:cxn ang="0">
                  <a:pos x="T4" y="T5"/>
                </a:cxn>
                <a:cxn ang="0">
                  <a:pos x="T6" y="T7"/>
                </a:cxn>
                <a:cxn ang="0">
                  <a:pos x="T8" y="T9"/>
                </a:cxn>
              </a:cxnLst>
              <a:rect l="0" t="0" r="r" b="b"/>
              <a:pathLst>
                <a:path w="245" h="207">
                  <a:moveTo>
                    <a:pt x="235" y="207"/>
                  </a:moveTo>
                  <a:lnTo>
                    <a:pt x="0" y="13"/>
                  </a:lnTo>
                  <a:lnTo>
                    <a:pt x="11" y="0"/>
                  </a:lnTo>
                  <a:lnTo>
                    <a:pt x="245" y="194"/>
                  </a:lnTo>
                  <a:lnTo>
                    <a:pt x="235" y="20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327"/>
            <p:cNvSpPr/>
            <p:nvPr/>
          </p:nvSpPr>
          <p:spPr bwMode="auto">
            <a:xfrm>
              <a:off x="1160661" y="2241079"/>
              <a:ext cx="233363" cy="527050"/>
            </a:xfrm>
            <a:custGeom>
              <a:avLst/>
              <a:gdLst>
                <a:gd name="T0" fmla="*/ 16 w 147"/>
                <a:gd name="T1" fmla="*/ 332 h 332"/>
                <a:gd name="T2" fmla="*/ 0 w 147"/>
                <a:gd name="T3" fmla="*/ 326 h 332"/>
                <a:gd name="T4" fmla="*/ 132 w 147"/>
                <a:gd name="T5" fmla="*/ 0 h 332"/>
                <a:gd name="T6" fmla="*/ 147 w 147"/>
                <a:gd name="T7" fmla="*/ 5 h 332"/>
                <a:gd name="T8" fmla="*/ 16 w 147"/>
                <a:gd name="T9" fmla="*/ 332 h 332"/>
              </a:gdLst>
              <a:ahLst/>
              <a:cxnLst>
                <a:cxn ang="0">
                  <a:pos x="T0" y="T1"/>
                </a:cxn>
                <a:cxn ang="0">
                  <a:pos x="T2" y="T3"/>
                </a:cxn>
                <a:cxn ang="0">
                  <a:pos x="T4" y="T5"/>
                </a:cxn>
                <a:cxn ang="0">
                  <a:pos x="T6" y="T7"/>
                </a:cxn>
                <a:cxn ang="0">
                  <a:pos x="T8" y="T9"/>
                </a:cxn>
              </a:cxnLst>
              <a:rect l="0" t="0" r="r" b="b"/>
              <a:pathLst>
                <a:path w="147" h="332">
                  <a:moveTo>
                    <a:pt x="16" y="332"/>
                  </a:moveTo>
                  <a:lnTo>
                    <a:pt x="0" y="326"/>
                  </a:lnTo>
                  <a:lnTo>
                    <a:pt x="132" y="0"/>
                  </a:lnTo>
                  <a:lnTo>
                    <a:pt x="147" y="5"/>
                  </a:lnTo>
                  <a:lnTo>
                    <a:pt x="16" y="33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328"/>
            <p:cNvSpPr/>
            <p:nvPr/>
          </p:nvSpPr>
          <p:spPr bwMode="auto">
            <a:xfrm>
              <a:off x="1371799" y="2229967"/>
              <a:ext cx="417513" cy="247650"/>
            </a:xfrm>
            <a:custGeom>
              <a:avLst/>
              <a:gdLst>
                <a:gd name="T0" fmla="*/ 256 w 263"/>
                <a:gd name="T1" fmla="*/ 156 h 156"/>
                <a:gd name="T2" fmla="*/ 0 w 263"/>
                <a:gd name="T3" fmla="*/ 14 h 156"/>
                <a:gd name="T4" fmla="*/ 7 w 263"/>
                <a:gd name="T5" fmla="*/ 0 h 156"/>
                <a:gd name="T6" fmla="*/ 263 w 263"/>
                <a:gd name="T7" fmla="*/ 142 h 156"/>
                <a:gd name="T8" fmla="*/ 256 w 263"/>
                <a:gd name="T9" fmla="*/ 156 h 156"/>
              </a:gdLst>
              <a:ahLst/>
              <a:cxnLst>
                <a:cxn ang="0">
                  <a:pos x="T0" y="T1"/>
                </a:cxn>
                <a:cxn ang="0">
                  <a:pos x="T2" y="T3"/>
                </a:cxn>
                <a:cxn ang="0">
                  <a:pos x="T4" y="T5"/>
                </a:cxn>
                <a:cxn ang="0">
                  <a:pos x="T6" y="T7"/>
                </a:cxn>
                <a:cxn ang="0">
                  <a:pos x="T8" y="T9"/>
                </a:cxn>
              </a:cxnLst>
              <a:rect l="0" t="0" r="r" b="b"/>
              <a:pathLst>
                <a:path w="263" h="156">
                  <a:moveTo>
                    <a:pt x="256" y="156"/>
                  </a:moveTo>
                  <a:lnTo>
                    <a:pt x="0" y="14"/>
                  </a:lnTo>
                  <a:lnTo>
                    <a:pt x="7" y="0"/>
                  </a:lnTo>
                  <a:lnTo>
                    <a:pt x="263" y="142"/>
                  </a:lnTo>
                  <a:lnTo>
                    <a:pt x="256" y="15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329"/>
            <p:cNvSpPr/>
            <p:nvPr/>
          </p:nvSpPr>
          <p:spPr bwMode="auto">
            <a:xfrm>
              <a:off x="1763911" y="2461742"/>
              <a:ext cx="100013" cy="608013"/>
            </a:xfrm>
            <a:custGeom>
              <a:avLst/>
              <a:gdLst>
                <a:gd name="T0" fmla="*/ 46 w 63"/>
                <a:gd name="T1" fmla="*/ 383 h 383"/>
                <a:gd name="T2" fmla="*/ 0 w 63"/>
                <a:gd name="T3" fmla="*/ 3 h 383"/>
                <a:gd name="T4" fmla="*/ 16 w 63"/>
                <a:gd name="T5" fmla="*/ 0 h 383"/>
                <a:gd name="T6" fmla="*/ 63 w 63"/>
                <a:gd name="T7" fmla="*/ 381 h 383"/>
                <a:gd name="T8" fmla="*/ 46 w 63"/>
                <a:gd name="T9" fmla="*/ 383 h 383"/>
              </a:gdLst>
              <a:ahLst/>
              <a:cxnLst>
                <a:cxn ang="0">
                  <a:pos x="T0" y="T1"/>
                </a:cxn>
                <a:cxn ang="0">
                  <a:pos x="T2" y="T3"/>
                </a:cxn>
                <a:cxn ang="0">
                  <a:pos x="T4" y="T5"/>
                </a:cxn>
                <a:cxn ang="0">
                  <a:pos x="T6" y="T7"/>
                </a:cxn>
                <a:cxn ang="0">
                  <a:pos x="T8" y="T9"/>
                </a:cxn>
              </a:cxnLst>
              <a:rect l="0" t="0" r="r" b="b"/>
              <a:pathLst>
                <a:path w="63" h="383">
                  <a:moveTo>
                    <a:pt x="46" y="383"/>
                  </a:moveTo>
                  <a:lnTo>
                    <a:pt x="0" y="3"/>
                  </a:lnTo>
                  <a:lnTo>
                    <a:pt x="16" y="0"/>
                  </a:lnTo>
                  <a:lnTo>
                    <a:pt x="63" y="381"/>
                  </a:lnTo>
                  <a:lnTo>
                    <a:pt x="46" y="38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330"/>
            <p:cNvSpPr/>
            <p:nvPr/>
          </p:nvSpPr>
          <p:spPr bwMode="auto">
            <a:xfrm>
              <a:off x="1778199" y="2453804"/>
              <a:ext cx="539750" cy="315913"/>
            </a:xfrm>
            <a:custGeom>
              <a:avLst/>
              <a:gdLst>
                <a:gd name="T0" fmla="*/ 333 w 340"/>
                <a:gd name="T1" fmla="*/ 199 h 199"/>
                <a:gd name="T2" fmla="*/ 0 w 340"/>
                <a:gd name="T3" fmla="*/ 14 h 199"/>
                <a:gd name="T4" fmla="*/ 7 w 340"/>
                <a:gd name="T5" fmla="*/ 0 h 199"/>
                <a:gd name="T6" fmla="*/ 340 w 340"/>
                <a:gd name="T7" fmla="*/ 184 h 199"/>
                <a:gd name="T8" fmla="*/ 333 w 340"/>
                <a:gd name="T9" fmla="*/ 199 h 199"/>
              </a:gdLst>
              <a:ahLst/>
              <a:cxnLst>
                <a:cxn ang="0">
                  <a:pos x="T0" y="T1"/>
                </a:cxn>
                <a:cxn ang="0">
                  <a:pos x="T2" y="T3"/>
                </a:cxn>
                <a:cxn ang="0">
                  <a:pos x="T4" y="T5"/>
                </a:cxn>
                <a:cxn ang="0">
                  <a:pos x="T6" y="T7"/>
                </a:cxn>
                <a:cxn ang="0">
                  <a:pos x="T8" y="T9"/>
                </a:cxn>
              </a:cxnLst>
              <a:rect l="0" t="0" r="r" b="b"/>
              <a:pathLst>
                <a:path w="340" h="199">
                  <a:moveTo>
                    <a:pt x="333" y="199"/>
                  </a:moveTo>
                  <a:lnTo>
                    <a:pt x="0" y="14"/>
                  </a:lnTo>
                  <a:lnTo>
                    <a:pt x="7" y="0"/>
                  </a:lnTo>
                  <a:lnTo>
                    <a:pt x="340" y="184"/>
                  </a:lnTo>
                  <a:lnTo>
                    <a:pt x="333" y="199"/>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331"/>
            <p:cNvSpPr/>
            <p:nvPr/>
          </p:nvSpPr>
          <p:spPr bwMode="auto">
            <a:xfrm>
              <a:off x="1716286" y="2145829"/>
              <a:ext cx="76200" cy="322263"/>
            </a:xfrm>
            <a:custGeom>
              <a:avLst/>
              <a:gdLst>
                <a:gd name="T0" fmla="*/ 32 w 48"/>
                <a:gd name="T1" fmla="*/ 203 h 203"/>
                <a:gd name="T2" fmla="*/ 0 w 48"/>
                <a:gd name="T3" fmla="*/ 2 h 203"/>
                <a:gd name="T4" fmla="*/ 16 w 48"/>
                <a:gd name="T5" fmla="*/ 0 h 203"/>
                <a:gd name="T6" fmla="*/ 48 w 48"/>
                <a:gd name="T7" fmla="*/ 201 h 203"/>
                <a:gd name="T8" fmla="*/ 32 w 48"/>
                <a:gd name="T9" fmla="*/ 203 h 203"/>
              </a:gdLst>
              <a:ahLst/>
              <a:cxnLst>
                <a:cxn ang="0">
                  <a:pos x="T0" y="T1"/>
                </a:cxn>
                <a:cxn ang="0">
                  <a:pos x="T2" y="T3"/>
                </a:cxn>
                <a:cxn ang="0">
                  <a:pos x="T4" y="T5"/>
                </a:cxn>
                <a:cxn ang="0">
                  <a:pos x="T6" y="T7"/>
                </a:cxn>
                <a:cxn ang="0">
                  <a:pos x="T8" y="T9"/>
                </a:cxn>
              </a:cxnLst>
              <a:rect l="0" t="0" r="r" b="b"/>
              <a:pathLst>
                <a:path w="48" h="203">
                  <a:moveTo>
                    <a:pt x="32" y="203"/>
                  </a:moveTo>
                  <a:lnTo>
                    <a:pt x="0" y="2"/>
                  </a:lnTo>
                  <a:lnTo>
                    <a:pt x="16" y="0"/>
                  </a:lnTo>
                  <a:lnTo>
                    <a:pt x="48" y="201"/>
                  </a:lnTo>
                  <a:lnTo>
                    <a:pt x="32" y="20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332"/>
            <p:cNvSpPr/>
            <p:nvPr/>
          </p:nvSpPr>
          <p:spPr bwMode="auto">
            <a:xfrm>
              <a:off x="1170186" y="2449042"/>
              <a:ext cx="611188" cy="317500"/>
            </a:xfrm>
            <a:custGeom>
              <a:avLst/>
              <a:gdLst>
                <a:gd name="T0" fmla="*/ 7 w 385"/>
                <a:gd name="T1" fmla="*/ 200 h 200"/>
                <a:gd name="T2" fmla="*/ 0 w 385"/>
                <a:gd name="T3" fmla="*/ 184 h 200"/>
                <a:gd name="T4" fmla="*/ 378 w 385"/>
                <a:gd name="T5" fmla="*/ 0 h 200"/>
                <a:gd name="T6" fmla="*/ 385 w 385"/>
                <a:gd name="T7" fmla="*/ 15 h 200"/>
                <a:gd name="T8" fmla="*/ 7 w 385"/>
                <a:gd name="T9" fmla="*/ 200 h 200"/>
              </a:gdLst>
              <a:ahLst/>
              <a:cxnLst>
                <a:cxn ang="0">
                  <a:pos x="T0" y="T1"/>
                </a:cxn>
                <a:cxn ang="0">
                  <a:pos x="T2" y="T3"/>
                </a:cxn>
                <a:cxn ang="0">
                  <a:pos x="T4" y="T5"/>
                </a:cxn>
                <a:cxn ang="0">
                  <a:pos x="T6" y="T7"/>
                </a:cxn>
                <a:cxn ang="0">
                  <a:pos x="T8" y="T9"/>
                </a:cxn>
              </a:cxnLst>
              <a:rect l="0" t="0" r="r" b="b"/>
              <a:pathLst>
                <a:path w="385" h="200">
                  <a:moveTo>
                    <a:pt x="7" y="200"/>
                  </a:moveTo>
                  <a:lnTo>
                    <a:pt x="0" y="184"/>
                  </a:lnTo>
                  <a:lnTo>
                    <a:pt x="378" y="0"/>
                  </a:lnTo>
                  <a:lnTo>
                    <a:pt x="385" y="15"/>
                  </a:lnTo>
                  <a:lnTo>
                    <a:pt x="7" y="20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333"/>
            <p:cNvSpPr/>
            <p:nvPr/>
          </p:nvSpPr>
          <p:spPr bwMode="auto">
            <a:xfrm>
              <a:off x="1174949" y="2745904"/>
              <a:ext cx="677863" cy="317500"/>
            </a:xfrm>
            <a:custGeom>
              <a:avLst/>
              <a:gdLst>
                <a:gd name="T0" fmla="*/ 420 w 427"/>
                <a:gd name="T1" fmla="*/ 200 h 200"/>
                <a:gd name="T2" fmla="*/ 0 w 427"/>
                <a:gd name="T3" fmla="*/ 14 h 200"/>
                <a:gd name="T4" fmla="*/ 7 w 427"/>
                <a:gd name="T5" fmla="*/ 0 h 200"/>
                <a:gd name="T6" fmla="*/ 427 w 427"/>
                <a:gd name="T7" fmla="*/ 186 h 200"/>
                <a:gd name="T8" fmla="*/ 420 w 427"/>
                <a:gd name="T9" fmla="*/ 200 h 200"/>
              </a:gdLst>
              <a:ahLst/>
              <a:cxnLst>
                <a:cxn ang="0">
                  <a:pos x="T0" y="T1"/>
                </a:cxn>
                <a:cxn ang="0">
                  <a:pos x="T2" y="T3"/>
                </a:cxn>
                <a:cxn ang="0">
                  <a:pos x="T4" y="T5"/>
                </a:cxn>
                <a:cxn ang="0">
                  <a:pos x="T6" y="T7"/>
                </a:cxn>
                <a:cxn ang="0">
                  <a:pos x="T8" y="T9"/>
                </a:cxn>
              </a:cxnLst>
              <a:rect l="0" t="0" r="r" b="b"/>
              <a:pathLst>
                <a:path w="427" h="200">
                  <a:moveTo>
                    <a:pt x="420" y="200"/>
                  </a:moveTo>
                  <a:lnTo>
                    <a:pt x="0" y="14"/>
                  </a:lnTo>
                  <a:lnTo>
                    <a:pt x="7" y="0"/>
                  </a:lnTo>
                  <a:lnTo>
                    <a:pt x="427" y="186"/>
                  </a:lnTo>
                  <a:lnTo>
                    <a:pt x="420" y="20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334"/>
            <p:cNvSpPr/>
            <p:nvPr/>
          </p:nvSpPr>
          <p:spPr bwMode="auto">
            <a:xfrm>
              <a:off x="1859161" y="2958629"/>
              <a:ext cx="1447801" cy="119063"/>
            </a:xfrm>
            <a:custGeom>
              <a:avLst/>
              <a:gdLst>
                <a:gd name="T0" fmla="*/ 2 w 912"/>
                <a:gd name="T1" fmla="*/ 75 h 75"/>
                <a:gd name="T2" fmla="*/ 0 w 912"/>
                <a:gd name="T3" fmla="*/ 59 h 75"/>
                <a:gd name="T4" fmla="*/ 911 w 912"/>
                <a:gd name="T5" fmla="*/ 0 h 75"/>
                <a:gd name="T6" fmla="*/ 912 w 912"/>
                <a:gd name="T7" fmla="*/ 15 h 75"/>
                <a:gd name="T8" fmla="*/ 2 w 912"/>
                <a:gd name="T9" fmla="*/ 75 h 75"/>
              </a:gdLst>
              <a:ahLst/>
              <a:cxnLst>
                <a:cxn ang="0">
                  <a:pos x="T0" y="T1"/>
                </a:cxn>
                <a:cxn ang="0">
                  <a:pos x="T2" y="T3"/>
                </a:cxn>
                <a:cxn ang="0">
                  <a:pos x="T4" y="T5"/>
                </a:cxn>
                <a:cxn ang="0">
                  <a:pos x="T6" y="T7"/>
                </a:cxn>
                <a:cxn ang="0">
                  <a:pos x="T8" y="T9"/>
                </a:cxn>
              </a:cxnLst>
              <a:rect l="0" t="0" r="r" b="b"/>
              <a:pathLst>
                <a:path w="912" h="75">
                  <a:moveTo>
                    <a:pt x="2" y="75"/>
                  </a:moveTo>
                  <a:lnTo>
                    <a:pt x="0" y="59"/>
                  </a:lnTo>
                  <a:lnTo>
                    <a:pt x="911" y="0"/>
                  </a:lnTo>
                  <a:lnTo>
                    <a:pt x="912" y="15"/>
                  </a:lnTo>
                  <a:lnTo>
                    <a:pt x="2" y="7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335"/>
            <p:cNvSpPr/>
            <p:nvPr/>
          </p:nvSpPr>
          <p:spPr bwMode="auto">
            <a:xfrm>
              <a:off x="3003749" y="2361729"/>
              <a:ext cx="596900" cy="287338"/>
            </a:xfrm>
            <a:custGeom>
              <a:avLst/>
              <a:gdLst>
                <a:gd name="T0" fmla="*/ 7 w 376"/>
                <a:gd name="T1" fmla="*/ 181 h 181"/>
                <a:gd name="T2" fmla="*/ 0 w 376"/>
                <a:gd name="T3" fmla="*/ 165 h 181"/>
                <a:gd name="T4" fmla="*/ 370 w 376"/>
                <a:gd name="T5" fmla="*/ 0 h 181"/>
                <a:gd name="T6" fmla="*/ 376 w 376"/>
                <a:gd name="T7" fmla="*/ 16 h 181"/>
                <a:gd name="T8" fmla="*/ 7 w 376"/>
                <a:gd name="T9" fmla="*/ 181 h 181"/>
              </a:gdLst>
              <a:ahLst/>
              <a:cxnLst>
                <a:cxn ang="0">
                  <a:pos x="T0" y="T1"/>
                </a:cxn>
                <a:cxn ang="0">
                  <a:pos x="T2" y="T3"/>
                </a:cxn>
                <a:cxn ang="0">
                  <a:pos x="T4" y="T5"/>
                </a:cxn>
                <a:cxn ang="0">
                  <a:pos x="T6" y="T7"/>
                </a:cxn>
                <a:cxn ang="0">
                  <a:pos x="T8" y="T9"/>
                </a:cxn>
              </a:cxnLst>
              <a:rect l="0" t="0" r="r" b="b"/>
              <a:pathLst>
                <a:path w="376" h="181">
                  <a:moveTo>
                    <a:pt x="7" y="181"/>
                  </a:moveTo>
                  <a:lnTo>
                    <a:pt x="0" y="165"/>
                  </a:lnTo>
                  <a:lnTo>
                    <a:pt x="370" y="0"/>
                  </a:lnTo>
                  <a:lnTo>
                    <a:pt x="376" y="16"/>
                  </a:lnTo>
                  <a:lnTo>
                    <a:pt x="7" y="18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336"/>
            <p:cNvSpPr/>
            <p:nvPr/>
          </p:nvSpPr>
          <p:spPr bwMode="auto">
            <a:xfrm>
              <a:off x="2646562" y="2623667"/>
              <a:ext cx="366713" cy="122238"/>
            </a:xfrm>
            <a:custGeom>
              <a:avLst/>
              <a:gdLst>
                <a:gd name="T0" fmla="*/ 4 w 231"/>
                <a:gd name="T1" fmla="*/ 77 h 77"/>
                <a:gd name="T2" fmla="*/ 0 w 231"/>
                <a:gd name="T3" fmla="*/ 62 h 77"/>
                <a:gd name="T4" fmla="*/ 226 w 231"/>
                <a:gd name="T5" fmla="*/ 0 h 77"/>
                <a:gd name="T6" fmla="*/ 231 w 231"/>
                <a:gd name="T7" fmla="*/ 16 h 77"/>
                <a:gd name="T8" fmla="*/ 4 w 231"/>
                <a:gd name="T9" fmla="*/ 77 h 77"/>
              </a:gdLst>
              <a:ahLst/>
              <a:cxnLst>
                <a:cxn ang="0">
                  <a:pos x="T0" y="T1"/>
                </a:cxn>
                <a:cxn ang="0">
                  <a:pos x="T2" y="T3"/>
                </a:cxn>
                <a:cxn ang="0">
                  <a:pos x="T4" y="T5"/>
                </a:cxn>
                <a:cxn ang="0">
                  <a:pos x="T6" y="T7"/>
                </a:cxn>
                <a:cxn ang="0">
                  <a:pos x="T8" y="T9"/>
                </a:cxn>
              </a:cxnLst>
              <a:rect l="0" t="0" r="r" b="b"/>
              <a:pathLst>
                <a:path w="231" h="77">
                  <a:moveTo>
                    <a:pt x="4" y="77"/>
                  </a:moveTo>
                  <a:lnTo>
                    <a:pt x="0" y="62"/>
                  </a:lnTo>
                  <a:lnTo>
                    <a:pt x="226" y="0"/>
                  </a:lnTo>
                  <a:lnTo>
                    <a:pt x="231" y="16"/>
                  </a:lnTo>
                  <a:lnTo>
                    <a:pt x="4" y="7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37"/>
            <p:cNvSpPr/>
            <p:nvPr/>
          </p:nvSpPr>
          <p:spPr bwMode="auto">
            <a:xfrm>
              <a:off x="3548262" y="1604492"/>
              <a:ext cx="60325" cy="771525"/>
            </a:xfrm>
            <a:custGeom>
              <a:avLst/>
              <a:gdLst>
                <a:gd name="T0" fmla="*/ 21 w 38"/>
                <a:gd name="T1" fmla="*/ 486 h 486"/>
                <a:gd name="T2" fmla="*/ 0 w 38"/>
                <a:gd name="T3" fmla="*/ 1 h 486"/>
                <a:gd name="T4" fmla="*/ 16 w 38"/>
                <a:gd name="T5" fmla="*/ 0 h 486"/>
                <a:gd name="T6" fmla="*/ 38 w 38"/>
                <a:gd name="T7" fmla="*/ 484 h 486"/>
                <a:gd name="T8" fmla="*/ 21 w 38"/>
                <a:gd name="T9" fmla="*/ 486 h 486"/>
              </a:gdLst>
              <a:ahLst/>
              <a:cxnLst>
                <a:cxn ang="0">
                  <a:pos x="T0" y="T1"/>
                </a:cxn>
                <a:cxn ang="0">
                  <a:pos x="T2" y="T3"/>
                </a:cxn>
                <a:cxn ang="0">
                  <a:pos x="T4" y="T5"/>
                </a:cxn>
                <a:cxn ang="0">
                  <a:pos x="T6" y="T7"/>
                </a:cxn>
                <a:cxn ang="0">
                  <a:pos x="T8" y="T9"/>
                </a:cxn>
              </a:cxnLst>
              <a:rect l="0" t="0" r="r" b="b"/>
              <a:pathLst>
                <a:path w="38" h="486">
                  <a:moveTo>
                    <a:pt x="21" y="486"/>
                  </a:moveTo>
                  <a:lnTo>
                    <a:pt x="0" y="1"/>
                  </a:lnTo>
                  <a:lnTo>
                    <a:pt x="16" y="0"/>
                  </a:lnTo>
                  <a:lnTo>
                    <a:pt x="38" y="484"/>
                  </a:lnTo>
                  <a:lnTo>
                    <a:pt x="21" y="48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338"/>
            <p:cNvSpPr/>
            <p:nvPr/>
          </p:nvSpPr>
          <p:spPr bwMode="auto">
            <a:xfrm>
              <a:off x="3133924" y="1121892"/>
              <a:ext cx="436563" cy="495300"/>
            </a:xfrm>
            <a:custGeom>
              <a:avLst/>
              <a:gdLst>
                <a:gd name="T0" fmla="*/ 263 w 275"/>
                <a:gd name="T1" fmla="*/ 312 h 312"/>
                <a:gd name="T2" fmla="*/ 0 w 275"/>
                <a:gd name="T3" fmla="*/ 11 h 312"/>
                <a:gd name="T4" fmla="*/ 13 w 275"/>
                <a:gd name="T5" fmla="*/ 0 h 312"/>
                <a:gd name="T6" fmla="*/ 275 w 275"/>
                <a:gd name="T7" fmla="*/ 301 h 312"/>
                <a:gd name="T8" fmla="*/ 263 w 275"/>
                <a:gd name="T9" fmla="*/ 312 h 312"/>
              </a:gdLst>
              <a:ahLst/>
              <a:cxnLst>
                <a:cxn ang="0">
                  <a:pos x="T0" y="T1"/>
                </a:cxn>
                <a:cxn ang="0">
                  <a:pos x="T2" y="T3"/>
                </a:cxn>
                <a:cxn ang="0">
                  <a:pos x="T4" y="T5"/>
                </a:cxn>
                <a:cxn ang="0">
                  <a:pos x="T6" y="T7"/>
                </a:cxn>
                <a:cxn ang="0">
                  <a:pos x="T8" y="T9"/>
                </a:cxn>
              </a:cxnLst>
              <a:rect l="0" t="0" r="r" b="b"/>
              <a:pathLst>
                <a:path w="275" h="312">
                  <a:moveTo>
                    <a:pt x="263" y="312"/>
                  </a:moveTo>
                  <a:lnTo>
                    <a:pt x="0" y="11"/>
                  </a:lnTo>
                  <a:lnTo>
                    <a:pt x="13" y="0"/>
                  </a:lnTo>
                  <a:lnTo>
                    <a:pt x="275" y="301"/>
                  </a:lnTo>
                  <a:lnTo>
                    <a:pt x="263" y="31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339"/>
            <p:cNvSpPr/>
            <p:nvPr/>
          </p:nvSpPr>
          <p:spPr bwMode="auto">
            <a:xfrm>
              <a:off x="3216474" y="1602904"/>
              <a:ext cx="347663" cy="271463"/>
            </a:xfrm>
            <a:custGeom>
              <a:avLst/>
              <a:gdLst>
                <a:gd name="T0" fmla="*/ 11 w 219"/>
                <a:gd name="T1" fmla="*/ 171 h 171"/>
                <a:gd name="T2" fmla="*/ 0 w 219"/>
                <a:gd name="T3" fmla="*/ 157 h 171"/>
                <a:gd name="T4" fmla="*/ 209 w 219"/>
                <a:gd name="T5" fmla="*/ 0 h 171"/>
                <a:gd name="T6" fmla="*/ 219 w 219"/>
                <a:gd name="T7" fmla="*/ 12 h 171"/>
                <a:gd name="T8" fmla="*/ 11 w 219"/>
                <a:gd name="T9" fmla="*/ 171 h 171"/>
              </a:gdLst>
              <a:ahLst/>
              <a:cxnLst>
                <a:cxn ang="0">
                  <a:pos x="T0" y="T1"/>
                </a:cxn>
                <a:cxn ang="0">
                  <a:pos x="T2" y="T3"/>
                </a:cxn>
                <a:cxn ang="0">
                  <a:pos x="T4" y="T5"/>
                </a:cxn>
                <a:cxn ang="0">
                  <a:pos x="T6" y="T7"/>
                </a:cxn>
                <a:cxn ang="0">
                  <a:pos x="T8" y="T9"/>
                </a:cxn>
              </a:cxnLst>
              <a:rect l="0" t="0" r="r" b="b"/>
              <a:pathLst>
                <a:path w="219" h="171">
                  <a:moveTo>
                    <a:pt x="11" y="171"/>
                  </a:moveTo>
                  <a:lnTo>
                    <a:pt x="0" y="157"/>
                  </a:lnTo>
                  <a:lnTo>
                    <a:pt x="209" y="0"/>
                  </a:lnTo>
                  <a:lnTo>
                    <a:pt x="219" y="12"/>
                  </a:lnTo>
                  <a:lnTo>
                    <a:pt x="11" y="17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40"/>
            <p:cNvSpPr/>
            <p:nvPr/>
          </p:nvSpPr>
          <p:spPr bwMode="auto">
            <a:xfrm>
              <a:off x="2865637" y="1855317"/>
              <a:ext cx="371475" cy="320675"/>
            </a:xfrm>
            <a:custGeom>
              <a:avLst/>
              <a:gdLst>
                <a:gd name="T0" fmla="*/ 10 w 234"/>
                <a:gd name="T1" fmla="*/ 202 h 202"/>
                <a:gd name="T2" fmla="*/ 0 w 234"/>
                <a:gd name="T3" fmla="*/ 190 h 202"/>
                <a:gd name="T4" fmla="*/ 224 w 234"/>
                <a:gd name="T5" fmla="*/ 0 h 202"/>
                <a:gd name="T6" fmla="*/ 234 w 234"/>
                <a:gd name="T7" fmla="*/ 12 h 202"/>
                <a:gd name="T8" fmla="*/ 10 w 234"/>
                <a:gd name="T9" fmla="*/ 202 h 202"/>
              </a:gdLst>
              <a:ahLst/>
              <a:cxnLst>
                <a:cxn ang="0">
                  <a:pos x="T0" y="T1"/>
                </a:cxn>
                <a:cxn ang="0">
                  <a:pos x="T2" y="T3"/>
                </a:cxn>
                <a:cxn ang="0">
                  <a:pos x="T4" y="T5"/>
                </a:cxn>
                <a:cxn ang="0">
                  <a:pos x="T6" y="T7"/>
                </a:cxn>
                <a:cxn ang="0">
                  <a:pos x="T8" y="T9"/>
                </a:cxn>
              </a:cxnLst>
              <a:rect l="0" t="0" r="r" b="b"/>
              <a:pathLst>
                <a:path w="234" h="202">
                  <a:moveTo>
                    <a:pt x="10" y="202"/>
                  </a:moveTo>
                  <a:lnTo>
                    <a:pt x="0" y="190"/>
                  </a:lnTo>
                  <a:lnTo>
                    <a:pt x="224" y="0"/>
                  </a:lnTo>
                  <a:lnTo>
                    <a:pt x="234" y="12"/>
                  </a:lnTo>
                  <a:lnTo>
                    <a:pt x="10" y="20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41"/>
            <p:cNvSpPr/>
            <p:nvPr/>
          </p:nvSpPr>
          <p:spPr bwMode="auto">
            <a:xfrm>
              <a:off x="2287786" y="2072804"/>
              <a:ext cx="592138" cy="103188"/>
            </a:xfrm>
            <a:custGeom>
              <a:avLst/>
              <a:gdLst>
                <a:gd name="T0" fmla="*/ 370 w 373"/>
                <a:gd name="T1" fmla="*/ 65 h 65"/>
                <a:gd name="T2" fmla="*/ 0 w 373"/>
                <a:gd name="T3" fmla="*/ 16 h 65"/>
                <a:gd name="T4" fmla="*/ 3 w 373"/>
                <a:gd name="T5" fmla="*/ 0 h 65"/>
                <a:gd name="T6" fmla="*/ 373 w 373"/>
                <a:gd name="T7" fmla="*/ 48 h 65"/>
                <a:gd name="T8" fmla="*/ 370 w 373"/>
                <a:gd name="T9" fmla="*/ 65 h 65"/>
              </a:gdLst>
              <a:ahLst/>
              <a:cxnLst>
                <a:cxn ang="0">
                  <a:pos x="T0" y="T1"/>
                </a:cxn>
                <a:cxn ang="0">
                  <a:pos x="T2" y="T3"/>
                </a:cxn>
                <a:cxn ang="0">
                  <a:pos x="T4" y="T5"/>
                </a:cxn>
                <a:cxn ang="0">
                  <a:pos x="T6" y="T7"/>
                </a:cxn>
                <a:cxn ang="0">
                  <a:pos x="T8" y="T9"/>
                </a:cxn>
              </a:cxnLst>
              <a:rect l="0" t="0" r="r" b="b"/>
              <a:pathLst>
                <a:path w="373" h="65">
                  <a:moveTo>
                    <a:pt x="370" y="65"/>
                  </a:moveTo>
                  <a:lnTo>
                    <a:pt x="0" y="16"/>
                  </a:lnTo>
                  <a:lnTo>
                    <a:pt x="3" y="0"/>
                  </a:lnTo>
                  <a:lnTo>
                    <a:pt x="373" y="48"/>
                  </a:lnTo>
                  <a:lnTo>
                    <a:pt x="370" y="6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42"/>
            <p:cNvSpPr/>
            <p:nvPr/>
          </p:nvSpPr>
          <p:spPr bwMode="auto">
            <a:xfrm>
              <a:off x="1727399" y="2079154"/>
              <a:ext cx="560388" cy="79375"/>
            </a:xfrm>
            <a:custGeom>
              <a:avLst/>
              <a:gdLst>
                <a:gd name="T0" fmla="*/ 2 w 353"/>
                <a:gd name="T1" fmla="*/ 50 h 50"/>
                <a:gd name="T2" fmla="*/ 0 w 353"/>
                <a:gd name="T3" fmla="*/ 35 h 50"/>
                <a:gd name="T4" fmla="*/ 351 w 353"/>
                <a:gd name="T5" fmla="*/ 0 h 50"/>
                <a:gd name="T6" fmla="*/ 353 w 353"/>
                <a:gd name="T7" fmla="*/ 17 h 50"/>
                <a:gd name="T8" fmla="*/ 2 w 353"/>
                <a:gd name="T9" fmla="*/ 50 h 50"/>
              </a:gdLst>
              <a:ahLst/>
              <a:cxnLst>
                <a:cxn ang="0">
                  <a:pos x="T0" y="T1"/>
                </a:cxn>
                <a:cxn ang="0">
                  <a:pos x="T2" y="T3"/>
                </a:cxn>
                <a:cxn ang="0">
                  <a:pos x="T4" y="T5"/>
                </a:cxn>
                <a:cxn ang="0">
                  <a:pos x="T6" y="T7"/>
                </a:cxn>
                <a:cxn ang="0">
                  <a:pos x="T8" y="T9"/>
                </a:cxn>
              </a:cxnLst>
              <a:rect l="0" t="0" r="r" b="b"/>
              <a:pathLst>
                <a:path w="353" h="50">
                  <a:moveTo>
                    <a:pt x="2" y="50"/>
                  </a:moveTo>
                  <a:lnTo>
                    <a:pt x="0" y="35"/>
                  </a:lnTo>
                  <a:lnTo>
                    <a:pt x="351" y="0"/>
                  </a:lnTo>
                  <a:lnTo>
                    <a:pt x="353" y="17"/>
                  </a:lnTo>
                  <a:lnTo>
                    <a:pt x="2" y="5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43"/>
            <p:cNvSpPr/>
            <p:nvPr/>
          </p:nvSpPr>
          <p:spPr bwMode="auto">
            <a:xfrm>
              <a:off x="1001911" y="1918817"/>
              <a:ext cx="731838" cy="246063"/>
            </a:xfrm>
            <a:custGeom>
              <a:avLst/>
              <a:gdLst>
                <a:gd name="T0" fmla="*/ 455 w 461"/>
                <a:gd name="T1" fmla="*/ 155 h 155"/>
                <a:gd name="T2" fmla="*/ 0 w 461"/>
                <a:gd name="T3" fmla="*/ 16 h 155"/>
                <a:gd name="T4" fmla="*/ 5 w 461"/>
                <a:gd name="T5" fmla="*/ 0 h 155"/>
                <a:gd name="T6" fmla="*/ 461 w 461"/>
                <a:gd name="T7" fmla="*/ 140 h 155"/>
                <a:gd name="T8" fmla="*/ 455 w 461"/>
                <a:gd name="T9" fmla="*/ 155 h 155"/>
              </a:gdLst>
              <a:ahLst/>
              <a:cxnLst>
                <a:cxn ang="0">
                  <a:pos x="T0" y="T1"/>
                </a:cxn>
                <a:cxn ang="0">
                  <a:pos x="T2" y="T3"/>
                </a:cxn>
                <a:cxn ang="0">
                  <a:pos x="T4" y="T5"/>
                </a:cxn>
                <a:cxn ang="0">
                  <a:pos x="T6" y="T7"/>
                </a:cxn>
                <a:cxn ang="0">
                  <a:pos x="T8" y="T9"/>
                </a:cxn>
              </a:cxnLst>
              <a:rect l="0" t="0" r="r" b="b"/>
              <a:pathLst>
                <a:path w="461" h="155">
                  <a:moveTo>
                    <a:pt x="455" y="155"/>
                  </a:moveTo>
                  <a:lnTo>
                    <a:pt x="0" y="16"/>
                  </a:lnTo>
                  <a:lnTo>
                    <a:pt x="5" y="0"/>
                  </a:lnTo>
                  <a:lnTo>
                    <a:pt x="461" y="140"/>
                  </a:lnTo>
                  <a:lnTo>
                    <a:pt x="455" y="15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4"/>
            <p:cNvSpPr/>
            <p:nvPr/>
          </p:nvSpPr>
          <p:spPr bwMode="auto">
            <a:xfrm>
              <a:off x="1378149" y="2145829"/>
              <a:ext cx="346075" cy="112713"/>
            </a:xfrm>
            <a:custGeom>
              <a:avLst/>
              <a:gdLst>
                <a:gd name="T0" fmla="*/ 5 w 218"/>
                <a:gd name="T1" fmla="*/ 71 h 71"/>
                <a:gd name="T2" fmla="*/ 0 w 218"/>
                <a:gd name="T3" fmla="*/ 54 h 71"/>
                <a:gd name="T4" fmla="*/ 215 w 218"/>
                <a:gd name="T5" fmla="*/ 0 h 71"/>
                <a:gd name="T6" fmla="*/ 218 w 218"/>
                <a:gd name="T7" fmla="*/ 15 h 71"/>
                <a:gd name="T8" fmla="*/ 5 w 218"/>
                <a:gd name="T9" fmla="*/ 71 h 71"/>
              </a:gdLst>
              <a:ahLst/>
              <a:cxnLst>
                <a:cxn ang="0">
                  <a:pos x="T0" y="T1"/>
                </a:cxn>
                <a:cxn ang="0">
                  <a:pos x="T2" y="T3"/>
                </a:cxn>
                <a:cxn ang="0">
                  <a:pos x="T4" y="T5"/>
                </a:cxn>
                <a:cxn ang="0">
                  <a:pos x="T6" y="T7"/>
                </a:cxn>
                <a:cxn ang="0">
                  <a:pos x="T8" y="T9"/>
                </a:cxn>
              </a:cxnLst>
              <a:rect l="0" t="0" r="r" b="b"/>
              <a:pathLst>
                <a:path w="218" h="71">
                  <a:moveTo>
                    <a:pt x="5" y="71"/>
                  </a:moveTo>
                  <a:lnTo>
                    <a:pt x="0" y="54"/>
                  </a:lnTo>
                  <a:lnTo>
                    <a:pt x="215" y="0"/>
                  </a:lnTo>
                  <a:lnTo>
                    <a:pt x="218" y="15"/>
                  </a:lnTo>
                  <a:lnTo>
                    <a:pt x="5" y="7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45"/>
            <p:cNvSpPr/>
            <p:nvPr/>
          </p:nvSpPr>
          <p:spPr bwMode="auto">
            <a:xfrm>
              <a:off x="1773436" y="2152179"/>
              <a:ext cx="1100138" cy="309563"/>
            </a:xfrm>
            <a:custGeom>
              <a:avLst/>
              <a:gdLst>
                <a:gd name="T0" fmla="*/ 0 w 496"/>
                <a:gd name="T1" fmla="*/ 140 h 140"/>
                <a:gd name="T2" fmla="*/ 0 w 496"/>
                <a:gd name="T3" fmla="*/ 140 h 140"/>
                <a:gd name="T4" fmla="*/ 1 w 496"/>
                <a:gd name="T5" fmla="*/ 135 h 140"/>
                <a:gd name="T6" fmla="*/ 1 w 496"/>
                <a:gd name="T7" fmla="*/ 129 h 140"/>
                <a:gd name="T8" fmla="*/ 493 w 496"/>
                <a:gd name="T9" fmla="*/ 0 h 140"/>
                <a:gd name="T10" fmla="*/ 496 w 496"/>
                <a:gd name="T11" fmla="*/ 11 h 140"/>
                <a:gd name="T12" fmla="*/ 0 w 496"/>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96" h="140">
                  <a:moveTo>
                    <a:pt x="0" y="140"/>
                  </a:moveTo>
                  <a:cubicBezTo>
                    <a:pt x="0" y="140"/>
                    <a:pt x="0" y="140"/>
                    <a:pt x="0" y="140"/>
                  </a:cubicBezTo>
                  <a:cubicBezTo>
                    <a:pt x="1" y="135"/>
                    <a:pt x="1" y="135"/>
                    <a:pt x="1" y="135"/>
                  </a:cubicBezTo>
                  <a:cubicBezTo>
                    <a:pt x="1" y="129"/>
                    <a:pt x="1" y="129"/>
                    <a:pt x="1" y="129"/>
                  </a:cubicBezTo>
                  <a:cubicBezTo>
                    <a:pt x="15" y="127"/>
                    <a:pt x="361" y="35"/>
                    <a:pt x="493" y="0"/>
                  </a:cubicBezTo>
                  <a:cubicBezTo>
                    <a:pt x="496" y="11"/>
                    <a:pt x="496" y="11"/>
                    <a:pt x="496" y="11"/>
                  </a:cubicBezTo>
                  <a:cubicBezTo>
                    <a:pt x="44" y="132"/>
                    <a:pt x="5" y="140"/>
                    <a:pt x="0" y="140"/>
                  </a:cubicBez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46"/>
            <p:cNvSpPr/>
            <p:nvPr/>
          </p:nvSpPr>
          <p:spPr bwMode="auto">
            <a:xfrm>
              <a:off x="1773436" y="2085504"/>
              <a:ext cx="522288" cy="379413"/>
            </a:xfrm>
            <a:custGeom>
              <a:avLst/>
              <a:gdLst>
                <a:gd name="T0" fmla="*/ 8 w 329"/>
                <a:gd name="T1" fmla="*/ 239 h 239"/>
                <a:gd name="T2" fmla="*/ 0 w 329"/>
                <a:gd name="T3" fmla="*/ 225 h 239"/>
                <a:gd name="T4" fmla="*/ 321 w 329"/>
                <a:gd name="T5" fmla="*/ 0 h 239"/>
                <a:gd name="T6" fmla="*/ 329 w 329"/>
                <a:gd name="T7" fmla="*/ 14 h 239"/>
                <a:gd name="T8" fmla="*/ 8 w 329"/>
                <a:gd name="T9" fmla="*/ 239 h 239"/>
              </a:gdLst>
              <a:ahLst/>
              <a:cxnLst>
                <a:cxn ang="0">
                  <a:pos x="T0" y="T1"/>
                </a:cxn>
                <a:cxn ang="0">
                  <a:pos x="T2" y="T3"/>
                </a:cxn>
                <a:cxn ang="0">
                  <a:pos x="T4" y="T5"/>
                </a:cxn>
                <a:cxn ang="0">
                  <a:pos x="T6" y="T7"/>
                </a:cxn>
                <a:cxn ang="0">
                  <a:pos x="T8" y="T9"/>
                </a:cxn>
              </a:cxnLst>
              <a:rect l="0" t="0" r="r" b="b"/>
              <a:pathLst>
                <a:path w="329" h="239">
                  <a:moveTo>
                    <a:pt x="8" y="239"/>
                  </a:moveTo>
                  <a:lnTo>
                    <a:pt x="0" y="225"/>
                  </a:lnTo>
                  <a:lnTo>
                    <a:pt x="321" y="0"/>
                  </a:lnTo>
                  <a:lnTo>
                    <a:pt x="329" y="14"/>
                  </a:lnTo>
                  <a:lnTo>
                    <a:pt x="8" y="239"/>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47"/>
            <p:cNvSpPr/>
            <p:nvPr/>
          </p:nvSpPr>
          <p:spPr bwMode="auto">
            <a:xfrm>
              <a:off x="2300486" y="1855317"/>
              <a:ext cx="925513" cy="230188"/>
            </a:xfrm>
            <a:custGeom>
              <a:avLst/>
              <a:gdLst>
                <a:gd name="T0" fmla="*/ 3 w 583"/>
                <a:gd name="T1" fmla="*/ 145 h 145"/>
                <a:gd name="T2" fmla="*/ 0 w 583"/>
                <a:gd name="T3" fmla="*/ 128 h 145"/>
                <a:gd name="T4" fmla="*/ 578 w 583"/>
                <a:gd name="T5" fmla="*/ 0 h 145"/>
                <a:gd name="T6" fmla="*/ 583 w 583"/>
                <a:gd name="T7" fmla="*/ 15 h 145"/>
                <a:gd name="T8" fmla="*/ 3 w 583"/>
                <a:gd name="T9" fmla="*/ 145 h 145"/>
              </a:gdLst>
              <a:ahLst/>
              <a:cxnLst>
                <a:cxn ang="0">
                  <a:pos x="T0" y="T1"/>
                </a:cxn>
                <a:cxn ang="0">
                  <a:pos x="T2" y="T3"/>
                </a:cxn>
                <a:cxn ang="0">
                  <a:pos x="T4" y="T5"/>
                </a:cxn>
                <a:cxn ang="0">
                  <a:pos x="T6" y="T7"/>
                </a:cxn>
                <a:cxn ang="0">
                  <a:pos x="T8" y="T9"/>
                </a:cxn>
              </a:cxnLst>
              <a:rect l="0" t="0" r="r" b="b"/>
              <a:pathLst>
                <a:path w="583" h="145">
                  <a:moveTo>
                    <a:pt x="3" y="145"/>
                  </a:moveTo>
                  <a:lnTo>
                    <a:pt x="0" y="128"/>
                  </a:lnTo>
                  <a:lnTo>
                    <a:pt x="578" y="0"/>
                  </a:lnTo>
                  <a:lnTo>
                    <a:pt x="583" y="15"/>
                  </a:lnTo>
                  <a:lnTo>
                    <a:pt x="3" y="14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48"/>
            <p:cNvSpPr/>
            <p:nvPr/>
          </p:nvSpPr>
          <p:spPr bwMode="auto">
            <a:xfrm>
              <a:off x="2864049" y="2168054"/>
              <a:ext cx="161925" cy="465138"/>
            </a:xfrm>
            <a:custGeom>
              <a:avLst/>
              <a:gdLst>
                <a:gd name="T0" fmla="*/ 85 w 102"/>
                <a:gd name="T1" fmla="*/ 293 h 293"/>
                <a:gd name="T2" fmla="*/ 0 w 102"/>
                <a:gd name="T3" fmla="*/ 4 h 293"/>
                <a:gd name="T4" fmla="*/ 17 w 102"/>
                <a:gd name="T5" fmla="*/ 0 h 293"/>
                <a:gd name="T6" fmla="*/ 102 w 102"/>
                <a:gd name="T7" fmla="*/ 289 h 293"/>
                <a:gd name="T8" fmla="*/ 85 w 102"/>
                <a:gd name="T9" fmla="*/ 293 h 293"/>
              </a:gdLst>
              <a:ahLst/>
              <a:cxnLst>
                <a:cxn ang="0">
                  <a:pos x="T0" y="T1"/>
                </a:cxn>
                <a:cxn ang="0">
                  <a:pos x="T2" y="T3"/>
                </a:cxn>
                <a:cxn ang="0">
                  <a:pos x="T4" y="T5"/>
                </a:cxn>
                <a:cxn ang="0">
                  <a:pos x="T6" y="T7"/>
                </a:cxn>
                <a:cxn ang="0">
                  <a:pos x="T8" y="T9"/>
                </a:cxn>
              </a:cxnLst>
              <a:rect l="0" t="0" r="r" b="b"/>
              <a:pathLst>
                <a:path w="102" h="293">
                  <a:moveTo>
                    <a:pt x="85" y="293"/>
                  </a:moveTo>
                  <a:lnTo>
                    <a:pt x="0" y="4"/>
                  </a:lnTo>
                  <a:lnTo>
                    <a:pt x="17" y="0"/>
                  </a:lnTo>
                  <a:lnTo>
                    <a:pt x="102" y="289"/>
                  </a:lnTo>
                  <a:lnTo>
                    <a:pt x="85" y="29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49"/>
            <p:cNvSpPr/>
            <p:nvPr/>
          </p:nvSpPr>
          <p:spPr bwMode="auto">
            <a:xfrm>
              <a:off x="2616399" y="1496542"/>
              <a:ext cx="935038" cy="123825"/>
            </a:xfrm>
            <a:custGeom>
              <a:avLst/>
              <a:gdLst>
                <a:gd name="T0" fmla="*/ 587 w 589"/>
                <a:gd name="T1" fmla="*/ 78 h 78"/>
                <a:gd name="T2" fmla="*/ 0 w 589"/>
                <a:gd name="T3" fmla="*/ 16 h 78"/>
                <a:gd name="T4" fmla="*/ 1 w 589"/>
                <a:gd name="T5" fmla="*/ 0 h 78"/>
                <a:gd name="T6" fmla="*/ 589 w 589"/>
                <a:gd name="T7" fmla="*/ 61 h 78"/>
                <a:gd name="T8" fmla="*/ 587 w 589"/>
                <a:gd name="T9" fmla="*/ 78 h 78"/>
              </a:gdLst>
              <a:ahLst/>
              <a:cxnLst>
                <a:cxn ang="0">
                  <a:pos x="T0" y="T1"/>
                </a:cxn>
                <a:cxn ang="0">
                  <a:pos x="T2" y="T3"/>
                </a:cxn>
                <a:cxn ang="0">
                  <a:pos x="T4" y="T5"/>
                </a:cxn>
                <a:cxn ang="0">
                  <a:pos x="T6" y="T7"/>
                </a:cxn>
                <a:cxn ang="0">
                  <a:pos x="T8" y="T9"/>
                </a:cxn>
              </a:cxnLst>
              <a:rect l="0" t="0" r="r" b="b"/>
              <a:pathLst>
                <a:path w="589" h="78">
                  <a:moveTo>
                    <a:pt x="587" y="78"/>
                  </a:moveTo>
                  <a:lnTo>
                    <a:pt x="0" y="16"/>
                  </a:lnTo>
                  <a:lnTo>
                    <a:pt x="1" y="0"/>
                  </a:lnTo>
                  <a:lnTo>
                    <a:pt x="589" y="61"/>
                  </a:lnTo>
                  <a:lnTo>
                    <a:pt x="587" y="78"/>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50"/>
            <p:cNvSpPr/>
            <p:nvPr/>
          </p:nvSpPr>
          <p:spPr bwMode="auto">
            <a:xfrm>
              <a:off x="2613224" y="1123479"/>
              <a:ext cx="534988" cy="392113"/>
            </a:xfrm>
            <a:custGeom>
              <a:avLst/>
              <a:gdLst>
                <a:gd name="T0" fmla="*/ 10 w 337"/>
                <a:gd name="T1" fmla="*/ 247 h 247"/>
                <a:gd name="T2" fmla="*/ 0 w 337"/>
                <a:gd name="T3" fmla="*/ 233 h 247"/>
                <a:gd name="T4" fmla="*/ 327 w 337"/>
                <a:gd name="T5" fmla="*/ 0 h 247"/>
                <a:gd name="T6" fmla="*/ 337 w 337"/>
                <a:gd name="T7" fmla="*/ 13 h 247"/>
                <a:gd name="T8" fmla="*/ 10 w 337"/>
                <a:gd name="T9" fmla="*/ 247 h 247"/>
              </a:gdLst>
              <a:ahLst/>
              <a:cxnLst>
                <a:cxn ang="0">
                  <a:pos x="T0" y="T1"/>
                </a:cxn>
                <a:cxn ang="0">
                  <a:pos x="T2" y="T3"/>
                </a:cxn>
                <a:cxn ang="0">
                  <a:pos x="T4" y="T5"/>
                </a:cxn>
                <a:cxn ang="0">
                  <a:pos x="T6" y="T7"/>
                </a:cxn>
                <a:cxn ang="0">
                  <a:pos x="T8" y="T9"/>
                </a:cxn>
              </a:cxnLst>
              <a:rect l="0" t="0" r="r" b="b"/>
              <a:pathLst>
                <a:path w="337" h="247">
                  <a:moveTo>
                    <a:pt x="10" y="247"/>
                  </a:moveTo>
                  <a:lnTo>
                    <a:pt x="0" y="233"/>
                  </a:lnTo>
                  <a:lnTo>
                    <a:pt x="327" y="0"/>
                  </a:lnTo>
                  <a:lnTo>
                    <a:pt x="337" y="13"/>
                  </a:lnTo>
                  <a:lnTo>
                    <a:pt x="10" y="24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51"/>
            <p:cNvSpPr/>
            <p:nvPr/>
          </p:nvSpPr>
          <p:spPr bwMode="auto">
            <a:xfrm>
              <a:off x="990799" y="1345729"/>
              <a:ext cx="257175" cy="582613"/>
            </a:xfrm>
            <a:custGeom>
              <a:avLst/>
              <a:gdLst>
                <a:gd name="T0" fmla="*/ 15 w 162"/>
                <a:gd name="T1" fmla="*/ 367 h 367"/>
                <a:gd name="T2" fmla="*/ 0 w 162"/>
                <a:gd name="T3" fmla="*/ 361 h 367"/>
                <a:gd name="T4" fmla="*/ 147 w 162"/>
                <a:gd name="T5" fmla="*/ 0 h 367"/>
                <a:gd name="T6" fmla="*/ 162 w 162"/>
                <a:gd name="T7" fmla="*/ 5 h 367"/>
                <a:gd name="T8" fmla="*/ 15 w 162"/>
                <a:gd name="T9" fmla="*/ 367 h 367"/>
              </a:gdLst>
              <a:ahLst/>
              <a:cxnLst>
                <a:cxn ang="0">
                  <a:pos x="T0" y="T1"/>
                </a:cxn>
                <a:cxn ang="0">
                  <a:pos x="T2" y="T3"/>
                </a:cxn>
                <a:cxn ang="0">
                  <a:pos x="T4" y="T5"/>
                </a:cxn>
                <a:cxn ang="0">
                  <a:pos x="T6" y="T7"/>
                </a:cxn>
                <a:cxn ang="0">
                  <a:pos x="T8" y="T9"/>
                </a:cxn>
              </a:cxnLst>
              <a:rect l="0" t="0" r="r" b="b"/>
              <a:pathLst>
                <a:path w="162" h="367">
                  <a:moveTo>
                    <a:pt x="15" y="367"/>
                  </a:moveTo>
                  <a:lnTo>
                    <a:pt x="0" y="361"/>
                  </a:lnTo>
                  <a:lnTo>
                    <a:pt x="147" y="0"/>
                  </a:lnTo>
                  <a:lnTo>
                    <a:pt x="162" y="5"/>
                  </a:lnTo>
                  <a:lnTo>
                    <a:pt x="15" y="36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52"/>
            <p:cNvSpPr/>
            <p:nvPr/>
          </p:nvSpPr>
          <p:spPr bwMode="auto">
            <a:xfrm>
              <a:off x="1236861" y="1334617"/>
              <a:ext cx="404813" cy="558800"/>
            </a:xfrm>
            <a:custGeom>
              <a:avLst/>
              <a:gdLst>
                <a:gd name="T0" fmla="*/ 242 w 255"/>
                <a:gd name="T1" fmla="*/ 352 h 352"/>
                <a:gd name="T2" fmla="*/ 0 w 255"/>
                <a:gd name="T3" fmla="*/ 10 h 352"/>
                <a:gd name="T4" fmla="*/ 13 w 255"/>
                <a:gd name="T5" fmla="*/ 0 h 352"/>
                <a:gd name="T6" fmla="*/ 255 w 255"/>
                <a:gd name="T7" fmla="*/ 343 h 352"/>
                <a:gd name="T8" fmla="*/ 242 w 255"/>
                <a:gd name="T9" fmla="*/ 352 h 352"/>
              </a:gdLst>
              <a:ahLst/>
              <a:cxnLst>
                <a:cxn ang="0">
                  <a:pos x="T0" y="T1"/>
                </a:cxn>
                <a:cxn ang="0">
                  <a:pos x="T2" y="T3"/>
                </a:cxn>
                <a:cxn ang="0">
                  <a:pos x="T4" y="T5"/>
                </a:cxn>
                <a:cxn ang="0">
                  <a:pos x="T6" y="T7"/>
                </a:cxn>
                <a:cxn ang="0">
                  <a:pos x="T8" y="T9"/>
                </a:cxn>
              </a:cxnLst>
              <a:rect l="0" t="0" r="r" b="b"/>
              <a:pathLst>
                <a:path w="255" h="352">
                  <a:moveTo>
                    <a:pt x="242" y="352"/>
                  </a:moveTo>
                  <a:lnTo>
                    <a:pt x="0" y="10"/>
                  </a:lnTo>
                  <a:lnTo>
                    <a:pt x="13" y="0"/>
                  </a:lnTo>
                  <a:lnTo>
                    <a:pt x="255" y="343"/>
                  </a:lnTo>
                  <a:lnTo>
                    <a:pt x="242" y="35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53"/>
            <p:cNvSpPr/>
            <p:nvPr/>
          </p:nvSpPr>
          <p:spPr bwMode="auto">
            <a:xfrm>
              <a:off x="1640086" y="1863254"/>
              <a:ext cx="666750" cy="231775"/>
            </a:xfrm>
            <a:custGeom>
              <a:avLst/>
              <a:gdLst>
                <a:gd name="T0" fmla="*/ 415 w 420"/>
                <a:gd name="T1" fmla="*/ 146 h 146"/>
                <a:gd name="T2" fmla="*/ 0 w 420"/>
                <a:gd name="T3" fmla="*/ 16 h 146"/>
                <a:gd name="T4" fmla="*/ 6 w 420"/>
                <a:gd name="T5" fmla="*/ 0 h 146"/>
                <a:gd name="T6" fmla="*/ 420 w 420"/>
                <a:gd name="T7" fmla="*/ 130 h 146"/>
                <a:gd name="T8" fmla="*/ 415 w 420"/>
                <a:gd name="T9" fmla="*/ 146 h 146"/>
              </a:gdLst>
              <a:ahLst/>
              <a:cxnLst>
                <a:cxn ang="0">
                  <a:pos x="T0" y="T1"/>
                </a:cxn>
                <a:cxn ang="0">
                  <a:pos x="T2" y="T3"/>
                </a:cxn>
                <a:cxn ang="0">
                  <a:pos x="T4" y="T5"/>
                </a:cxn>
                <a:cxn ang="0">
                  <a:pos x="T6" y="T7"/>
                </a:cxn>
                <a:cxn ang="0">
                  <a:pos x="T8" y="T9"/>
                </a:cxn>
              </a:cxnLst>
              <a:rect l="0" t="0" r="r" b="b"/>
              <a:pathLst>
                <a:path w="420" h="146">
                  <a:moveTo>
                    <a:pt x="415" y="146"/>
                  </a:moveTo>
                  <a:lnTo>
                    <a:pt x="0" y="16"/>
                  </a:lnTo>
                  <a:lnTo>
                    <a:pt x="6" y="0"/>
                  </a:lnTo>
                  <a:lnTo>
                    <a:pt x="420" y="130"/>
                  </a:lnTo>
                  <a:lnTo>
                    <a:pt x="415" y="14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54"/>
            <p:cNvSpPr/>
            <p:nvPr/>
          </p:nvSpPr>
          <p:spPr bwMode="auto">
            <a:xfrm>
              <a:off x="1624211" y="1872779"/>
              <a:ext cx="111125" cy="280988"/>
            </a:xfrm>
            <a:custGeom>
              <a:avLst/>
              <a:gdLst>
                <a:gd name="T0" fmla="*/ 53 w 70"/>
                <a:gd name="T1" fmla="*/ 177 h 177"/>
                <a:gd name="T2" fmla="*/ 0 w 70"/>
                <a:gd name="T3" fmla="*/ 4 h 177"/>
                <a:gd name="T4" fmla="*/ 17 w 70"/>
                <a:gd name="T5" fmla="*/ 0 h 177"/>
                <a:gd name="T6" fmla="*/ 70 w 70"/>
                <a:gd name="T7" fmla="*/ 172 h 177"/>
                <a:gd name="T8" fmla="*/ 53 w 70"/>
                <a:gd name="T9" fmla="*/ 177 h 177"/>
              </a:gdLst>
              <a:ahLst/>
              <a:cxnLst>
                <a:cxn ang="0">
                  <a:pos x="T0" y="T1"/>
                </a:cxn>
                <a:cxn ang="0">
                  <a:pos x="T2" y="T3"/>
                </a:cxn>
                <a:cxn ang="0">
                  <a:pos x="T4" y="T5"/>
                </a:cxn>
                <a:cxn ang="0">
                  <a:pos x="T6" y="T7"/>
                </a:cxn>
                <a:cxn ang="0">
                  <a:pos x="T8" y="T9"/>
                </a:cxn>
              </a:cxnLst>
              <a:rect l="0" t="0" r="r" b="b"/>
              <a:pathLst>
                <a:path w="70" h="177">
                  <a:moveTo>
                    <a:pt x="53" y="177"/>
                  </a:moveTo>
                  <a:lnTo>
                    <a:pt x="0" y="4"/>
                  </a:lnTo>
                  <a:lnTo>
                    <a:pt x="17" y="0"/>
                  </a:lnTo>
                  <a:lnTo>
                    <a:pt x="70" y="172"/>
                  </a:lnTo>
                  <a:lnTo>
                    <a:pt x="53" y="17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55"/>
            <p:cNvSpPr/>
            <p:nvPr/>
          </p:nvSpPr>
          <p:spPr bwMode="auto">
            <a:xfrm>
              <a:off x="1367036" y="1866429"/>
              <a:ext cx="277813" cy="382588"/>
            </a:xfrm>
            <a:custGeom>
              <a:avLst/>
              <a:gdLst>
                <a:gd name="T0" fmla="*/ 13 w 175"/>
                <a:gd name="T1" fmla="*/ 241 h 241"/>
                <a:gd name="T2" fmla="*/ 0 w 175"/>
                <a:gd name="T3" fmla="*/ 231 h 241"/>
                <a:gd name="T4" fmla="*/ 162 w 175"/>
                <a:gd name="T5" fmla="*/ 0 h 241"/>
                <a:gd name="T6" fmla="*/ 175 w 175"/>
                <a:gd name="T7" fmla="*/ 10 h 241"/>
                <a:gd name="T8" fmla="*/ 13 w 175"/>
                <a:gd name="T9" fmla="*/ 241 h 241"/>
              </a:gdLst>
              <a:ahLst/>
              <a:cxnLst>
                <a:cxn ang="0">
                  <a:pos x="T0" y="T1"/>
                </a:cxn>
                <a:cxn ang="0">
                  <a:pos x="T2" y="T3"/>
                </a:cxn>
                <a:cxn ang="0">
                  <a:pos x="T4" y="T5"/>
                </a:cxn>
                <a:cxn ang="0">
                  <a:pos x="T6" y="T7"/>
                </a:cxn>
                <a:cxn ang="0">
                  <a:pos x="T8" y="T9"/>
                </a:cxn>
              </a:cxnLst>
              <a:rect l="0" t="0" r="r" b="b"/>
              <a:pathLst>
                <a:path w="175" h="241">
                  <a:moveTo>
                    <a:pt x="13" y="241"/>
                  </a:moveTo>
                  <a:lnTo>
                    <a:pt x="0" y="231"/>
                  </a:lnTo>
                  <a:lnTo>
                    <a:pt x="162" y="0"/>
                  </a:lnTo>
                  <a:lnTo>
                    <a:pt x="175" y="10"/>
                  </a:lnTo>
                  <a:lnTo>
                    <a:pt x="13" y="24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56"/>
            <p:cNvSpPr/>
            <p:nvPr/>
          </p:nvSpPr>
          <p:spPr bwMode="auto">
            <a:xfrm>
              <a:off x="1224161" y="982192"/>
              <a:ext cx="458788" cy="374650"/>
            </a:xfrm>
            <a:custGeom>
              <a:avLst/>
              <a:gdLst>
                <a:gd name="T0" fmla="*/ 9 w 289"/>
                <a:gd name="T1" fmla="*/ 236 h 236"/>
                <a:gd name="T2" fmla="*/ 0 w 289"/>
                <a:gd name="T3" fmla="*/ 223 h 236"/>
                <a:gd name="T4" fmla="*/ 279 w 289"/>
                <a:gd name="T5" fmla="*/ 0 h 236"/>
                <a:gd name="T6" fmla="*/ 289 w 289"/>
                <a:gd name="T7" fmla="*/ 12 h 236"/>
                <a:gd name="T8" fmla="*/ 9 w 289"/>
                <a:gd name="T9" fmla="*/ 236 h 236"/>
              </a:gdLst>
              <a:ahLst/>
              <a:cxnLst>
                <a:cxn ang="0">
                  <a:pos x="T0" y="T1"/>
                </a:cxn>
                <a:cxn ang="0">
                  <a:pos x="T2" y="T3"/>
                </a:cxn>
                <a:cxn ang="0">
                  <a:pos x="T4" y="T5"/>
                </a:cxn>
                <a:cxn ang="0">
                  <a:pos x="T6" y="T7"/>
                </a:cxn>
                <a:cxn ang="0">
                  <a:pos x="T8" y="T9"/>
                </a:cxn>
              </a:cxnLst>
              <a:rect l="0" t="0" r="r" b="b"/>
              <a:pathLst>
                <a:path w="289" h="236">
                  <a:moveTo>
                    <a:pt x="9" y="236"/>
                  </a:moveTo>
                  <a:lnTo>
                    <a:pt x="0" y="223"/>
                  </a:lnTo>
                  <a:lnTo>
                    <a:pt x="279" y="0"/>
                  </a:lnTo>
                  <a:lnTo>
                    <a:pt x="289" y="12"/>
                  </a:lnTo>
                  <a:lnTo>
                    <a:pt x="9" y="23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57"/>
            <p:cNvSpPr/>
            <p:nvPr/>
          </p:nvSpPr>
          <p:spPr bwMode="auto">
            <a:xfrm>
              <a:off x="1657549" y="986954"/>
              <a:ext cx="485775" cy="579438"/>
            </a:xfrm>
            <a:custGeom>
              <a:avLst/>
              <a:gdLst>
                <a:gd name="T0" fmla="*/ 294 w 306"/>
                <a:gd name="T1" fmla="*/ 365 h 365"/>
                <a:gd name="T2" fmla="*/ 0 w 306"/>
                <a:gd name="T3" fmla="*/ 11 h 365"/>
                <a:gd name="T4" fmla="*/ 13 w 306"/>
                <a:gd name="T5" fmla="*/ 0 h 365"/>
                <a:gd name="T6" fmla="*/ 306 w 306"/>
                <a:gd name="T7" fmla="*/ 356 h 365"/>
                <a:gd name="T8" fmla="*/ 294 w 306"/>
                <a:gd name="T9" fmla="*/ 365 h 365"/>
              </a:gdLst>
              <a:ahLst/>
              <a:cxnLst>
                <a:cxn ang="0">
                  <a:pos x="T0" y="T1"/>
                </a:cxn>
                <a:cxn ang="0">
                  <a:pos x="T2" y="T3"/>
                </a:cxn>
                <a:cxn ang="0">
                  <a:pos x="T4" y="T5"/>
                </a:cxn>
                <a:cxn ang="0">
                  <a:pos x="T6" y="T7"/>
                </a:cxn>
                <a:cxn ang="0">
                  <a:pos x="T8" y="T9"/>
                </a:cxn>
              </a:cxnLst>
              <a:rect l="0" t="0" r="r" b="b"/>
              <a:pathLst>
                <a:path w="306" h="365">
                  <a:moveTo>
                    <a:pt x="294" y="365"/>
                  </a:moveTo>
                  <a:lnTo>
                    <a:pt x="0" y="11"/>
                  </a:lnTo>
                  <a:lnTo>
                    <a:pt x="13" y="0"/>
                  </a:lnTo>
                  <a:lnTo>
                    <a:pt x="306" y="356"/>
                  </a:lnTo>
                  <a:lnTo>
                    <a:pt x="294" y="36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358"/>
            <p:cNvSpPr/>
            <p:nvPr/>
          </p:nvSpPr>
          <p:spPr bwMode="auto">
            <a:xfrm>
              <a:off x="1624211" y="1537817"/>
              <a:ext cx="512763" cy="344488"/>
            </a:xfrm>
            <a:custGeom>
              <a:avLst/>
              <a:gdLst>
                <a:gd name="T0" fmla="*/ 9 w 323"/>
                <a:gd name="T1" fmla="*/ 217 h 217"/>
                <a:gd name="T2" fmla="*/ 0 w 323"/>
                <a:gd name="T3" fmla="*/ 203 h 217"/>
                <a:gd name="T4" fmla="*/ 315 w 323"/>
                <a:gd name="T5" fmla="*/ 0 h 217"/>
                <a:gd name="T6" fmla="*/ 323 w 323"/>
                <a:gd name="T7" fmla="*/ 14 h 217"/>
                <a:gd name="T8" fmla="*/ 9 w 323"/>
                <a:gd name="T9" fmla="*/ 217 h 217"/>
              </a:gdLst>
              <a:ahLst/>
              <a:cxnLst>
                <a:cxn ang="0">
                  <a:pos x="T0" y="T1"/>
                </a:cxn>
                <a:cxn ang="0">
                  <a:pos x="T2" y="T3"/>
                </a:cxn>
                <a:cxn ang="0">
                  <a:pos x="T4" y="T5"/>
                </a:cxn>
                <a:cxn ang="0">
                  <a:pos x="T6" y="T7"/>
                </a:cxn>
                <a:cxn ang="0">
                  <a:pos x="T8" y="T9"/>
                </a:cxn>
              </a:cxnLst>
              <a:rect l="0" t="0" r="r" b="b"/>
              <a:pathLst>
                <a:path w="323" h="217">
                  <a:moveTo>
                    <a:pt x="9" y="217"/>
                  </a:moveTo>
                  <a:lnTo>
                    <a:pt x="0" y="203"/>
                  </a:lnTo>
                  <a:lnTo>
                    <a:pt x="315" y="0"/>
                  </a:lnTo>
                  <a:lnTo>
                    <a:pt x="323" y="14"/>
                  </a:lnTo>
                  <a:lnTo>
                    <a:pt x="9" y="21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359"/>
            <p:cNvSpPr/>
            <p:nvPr/>
          </p:nvSpPr>
          <p:spPr bwMode="auto">
            <a:xfrm>
              <a:off x="1006674" y="1863254"/>
              <a:ext cx="628650" cy="66675"/>
            </a:xfrm>
            <a:custGeom>
              <a:avLst/>
              <a:gdLst>
                <a:gd name="T0" fmla="*/ 0 w 396"/>
                <a:gd name="T1" fmla="*/ 42 h 42"/>
                <a:gd name="T2" fmla="*/ 0 w 396"/>
                <a:gd name="T3" fmla="*/ 25 h 42"/>
                <a:gd name="T4" fmla="*/ 395 w 396"/>
                <a:gd name="T5" fmla="*/ 0 h 42"/>
                <a:gd name="T6" fmla="*/ 396 w 396"/>
                <a:gd name="T7" fmla="*/ 17 h 42"/>
                <a:gd name="T8" fmla="*/ 0 w 396"/>
                <a:gd name="T9" fmla="*/ 42 h 42"/>
              </a:gdLst>
              <a:ahLst/>
              <a:cxnLst>
                <a:cxn ang="0">
                  <a:pos x="T0" y="T1"/>
                </a:cxn>
                <a:cxn ang="0">
                  <a:pos x="T2" y="T3"/>
                </a:cxn>
                <a:cxn ang="0">
                  <a:pos x="T4" y="T5"/>
                </a:cxn>
                <a:cxn ang="0">
                  <a:pos x="T6" y="T7"/>
                </a:cxn>
                <a:cxn ang="0">
                  <a:pos x="T8" y="T9"/>
                </a:cxn>
              </a:cxnLst>
              <a:rect l="0" t="0" r="r" b="b"/>
              <a:pathLst>
                <a:path w="396" h="42">
                  <a:moveTo>
                    <a:pt x="0" y="42"/>
                  </a:moveTo>
                  <a:lnTo>
                    <a:pt x="0" y="25"/>
                  </a:lnTo>
                  <a:lnTo>
                    <a:pt x="395" y="0"/>
                  </a:lnTo>
                  <a:lnTo>
                    <a:pt x="396" y="17"/>
                  </a:lnTo>
                  <a:lnTo>
                    <a:pt x="0" y="4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360"/>
            <p:cNvSpPr/>
            <p:nvPr/>
          </p:nvSpPr>
          <p:spPr bwMode="auto">
            <a:xfrm>
              <a:off x="2132211" y="1491779"/>
              <a:ext cx="490538" cy="71438"/>
            </a:xfrm>
            <a:custGeom>
              <a:avLst/>
              <a:gdLst>
                <a:gd name="T0" fmla="*/ 2 w 309"/>
                <a:gd name="T1" fmla="*/ 45 h 45"/>
                <a:gd name="T2" fmla="*/ 0 w 309"/>
                <a:gd name="T3" fmla="*/ 28 h 45"/>
                <a:gd name="T4" fmla="*/ 307 w 309"/>
                <a:gd name="T5" fmla="*/ 0 h 45"/>
                <a:gd name="T6" fmla="*/ 309 w 309"/>
                <a:gd name="T7" fmla="*/ 17 h 45"/>
                <a:gd name="T8" fmla="*/ 2 w 309"/>
                <a:gd name="T9" fmla="*/ 45 h 45"/>
              </a:gdLst>
              <a:ahLst/>
              <a:cxnLst>
                <a:cxn ang="0">
                  <a:pos x="T0" y="T1"/>
                </a:cxn>
                <a:cxn ang="0">
                  <a:pos x="T2" y="T3"/>
                </a:cxn>
                <a:cxn ang="0">
                  <a:pos x="T4" y="T5"/>
                </a:cxn>
                <a:cxn ang="0">
                  <a:pos x="T6" y="T7"/>
                </a:cxn>
                <a:cxn ang="0">
                  <a:pos x="T8" y="T9"/>
                </a:cxn>
              </a:cxnLst>
              <a:rect l="0" t="0" r="r" b="b"/>
              <a:pathLst>
                <a:path w="309" h="45">
                  <a:moveTo>
                    <a:pt x="2" y="45"/>
                  </a:moveTo>
                  <a:lnTo>
                    <a:pt x="0" y="28"/>
                  </a:lnTo>
                  <a:lnTo>
                    <a:pt x="307" y="0"/>
                  </a:lnTo>
                  <a:lnTo>
                    <a:pt x="309" y="17"/>
                  </a:lnTo>
                  <a:lnTo>
                    <a:pt x="2" y="4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361"/>
            <p:cNvSpPr/>
            <p:nvPr/>
          </p:nvSpPr>
          <p:spPr bwMode="auto">
            <a:xfrm>
              <a:off x="2427487" y="820267"/>
              <a:ext cx="717550" cy="320675"/>
            </a:xfrm>
            <a:custGeom>
              <a:avLst/>
              <a:gdLst>
                <a:gd name="T0" fmla="*/ 447 w 452"/>
                <a:gd name="T1" fmla="*/ 202 h 202"/>
                <a:gd name="T2" fmla="*/ 0 w 452"/>
                <a:gd name="T3" fmla="*/ 14 h 202"/>
                <a:gd name="T4" fmla="*/ 7 w 452"/>
                <a:gd name="T5" fmla="*/ 0 h 202"/>
                <a:gd name="T6" fmla="*/ 452 w 452"/>
                <a:gd name="T7" fmla="*/ 188 h 202"/>
                <a:gd name="T8" fmla="*/ 447 w 452"/>
                <a:gd name="T9" fmla="*/ 202 h 202"/>
              </a:gdLst>
              <a:ahLst/>
              <a:cxnLst>
                <a:cxn ang="0">
                  <a:pos x="T0" y="T1"/>
                </a:cxn>
                <a:cxn ang="0">
                  <a:pos x="T2" y="T3"/>
                </a:cxn>
                <a:cxn ang="0">
                  <a:pos x="T4" y="T5"/>
                </a:cxn>
                <a:cxn ang="0">
                  <a:pos x="T6" y="T7"/>
                </a:cxn>
                <a:cxn ang="0">
                  <a:pos x="T8" y="T9"/>
                </a:cxn>
              </a:cxnLst>
              <a:rect l="0" t="0" r="r" b="b"/>
              <a:pathLst>
                <a:path w="452" h="202">
                  <a:moveTo>
                    <a:pt x="447" y="202"/>
                  </a:moveTo>
                  <a:lnTo>
                    <a:pt x="0" y="14"/>
                  </a:lnTo>
                  <a:lnTo>
                    <a:pt x="7" y="0"/>
                  </a:lnTo>
                  <a:lnTo>
                    <a:pt x="452" y="188"/>
                  </a:lnTo>
                  <a:lnTo>
                    <a:pt x="447" y="20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362"/>
            <p:cNvSpPr/>
            <p:nvPr/>
          </p:nvSpPr>
          <p:spPr bwMode="auto">
            <a:xfrm>
              <a:off x="1662311" y="817092"/>
              <a:ext cx="773113" cy="184150"/>
            </a:xfrm>
            <a:custGeom>
              <a:avLst/>
              <a:gdLst>
                <a:gd name="T0" fmla="*/ 3 w 487"/>
                <a:gd name="T1" fmla="*/ 116 h 116"/>
                <a:gd name="T2" fmla="*/ 0 w 487"/>
                <a:gd name="T3" fmla="*/ 100 h 116"/>
                <a:gd name="T4" fmla="*/ 483 w 487"/>
                <a:gd name="T5" fmla="*/ 0 h 116"/>
                <a:gd name="T6" fmla="*/ 487 w 487"/>
                <a:gd name="T7" fmla="*/ 17 h 116"/>
                <a:gd name="T8" fmla="*/ 3 w 487"/>
                <a:gd name="T9" fmla="*/ 116 h 116"/>
              </a:gdLst>
              <a:ahLst/>
              <a:cxnLst>
                <a:cxn ang="0">
                  <a:pos x="T0" y="T1"/>
                </a:cxn>
                <a:cxn ang="0">
                  <a:pos x="T2" y="T3"/>
                </a:cxn>
                <a:cxn ang="0">
                  <a:pos x="T4" y="T5"/>
                </a:cxn>
                <a:cxn ang="0">
                  <a:pos x="T6" y="T7"/>
                </a:cxn>
                <a:cxn ang="0">
                  <a:pos x="T8" y="T9"/>
                </a:cxn>
              </a:cxnLst>
              <a:rect l="0" t="0" r="r" b="b"/>
              <a:pathLst>
                <a:path w="487" h="116">
                  <a:moveTo>
                    <a:pt x="3" y="116"/>
                  </a:moveTo>
                  <a:lnTo>
                    <a:pt x="0" y="100"/>
                  </a:lnTo>
                  <a:lnTo>
                    <a:pt x="483" y="0"/>
                  </a:lnTo>
                  <a:lnTo>
                    <a:pt x="487" y="17"/>
                  </a:lnTo>
                  <a:lnTo>
                    <a:pt x="3" y="11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363"/>
            <p:cNvSpPr/>
            <p:nvPr/>
          </p:nvSpPr>
          <p:spPr bwMode="auto">
            <a:xfrm>
              <a:off x="2421137" y="826617"/>
              <a:ext cx="214313" cy="682625"/>
            </a:xfrm>
            <a:custGeom>
              <a:avLst/>
              <a:gdLst>
                <a:gd name="T0" fmla="*/ 120 w 135"/>
                <a:gd name="T1" fmla="*/ 430 h 430"/>
                <a:gd name="T2" fmla="*/ 0 w 135"/>
                <a:gd name="T3" fmla="*/ 6 h 430"/>
                <a:gd name="T4" fmla="*/ 15 w 135"/>
                <a:gd name="T5" fmla="*/ 0 h 430"/>
                <a:gd name="T6" fmla="*/ 135 w 135"/>
                <a:gd name="T7" fmla="*/ 426 h 430"/>
                <a:gd name="T8" fmla="*/ 120 w 135"/>
                <a:gd name="T9" fmla="*/ 430 h 430"/>
              </a:gdLst>
              <a:ahLst/>
              <a:cxnLst>
                <a:cxn ang="0">
                  <a:pos x="T0" y="T1"/>
                </a:cxn>
                <a:cxn ang="0">
                  <a:pos x="T2" y="T3"/>
                </a:cxn>
                <a:cxn ang="0">
                  <a:pos x="T4" y="T5"/>
                </a:cxn>
                <a:cxn ang="0">
                  <a:pos x="T6" y="T7"/>
                </a:cxn>
                <a:cxn ang="0">
                  <a:pos x="T8" y="T9"/>
                </a:cxn>
              </a:cxnLst>
              <a:rect l="0" t="0" r="r" b="b"/>
              <a:pathLst>
                <a:path w="135" h="430">
                  <a:moveTo>
                    <a:pt x="120" y="430"/>
                  </a:moveTo>
                  <a:lnTo>
                    <a:pt x="0" y="6"/>
                  </a:lnTo>
                  <a:lnTo>
                    <a:pt x="15" y="0"/>
                  </a:lnTo>
                  <a:lnTo>
                    <a:pt x="135" y="426"/>
                  </a:lnTo>
                  <a:lnTo>
                    <a:pt x="120" y="43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364"/>
            <p:cNvSpPr/>
            <p:nvPr/>
          </p:nvSpPr>
          <p:spPr bwMode="auto">
            <a:xfrm>
              <a:off x="2108399" y="839317"/>
              <a:ext cx="330200" cy="712788"/>
            </a:xfrm>
            <a:custGeom>
              <a:avLst/>
              <a:gdLst>
                <a:gd name="T0" fmla="*/ 15 w 208"/>
                <a:gd name="T1" fmla="*/ 449 h 449"/>
                <a:gd name="T2" fmla="*/ 0 w 208"/>
                <a:gd name="T3" fmla="*/ 442 h 449"/>
                <a:gd name="T4" fmla="*/ 192 w 208"/>
                <a:gd name="T5" fmla="*/ 0 h 449"/>
                <a:gd name="T6" fmla="*/ 208 w 208"/>
                <a:gd name="T7" fmla="*/ 6 h 449"/>
                <a:gd name="T8" fmla="*/ 15 w 208"/>
                <a:gd name="T9" fmla="*/ 449 h 449"/>
              </a:gdLst>
              <a:ahLst/>
              <a:cxnLst>
                <a:cxn ang="0">
                  <a:pos x="T0" y="T1"/>
                </a:cxn>
                <a:cxn ang="0">
                  <a:pos x="T2" y="T3"/>
                </a:cxn>
                <a:cxn ang="0">
                  <a:pos x="T4" y="T5"/>
                </a:cxn>
                <a:cxn ang="0">
                  <a:pos x="T6" y="T7"/>
                </a:cxn>
                <a:cxn ang="0">
                  <a:pos x="T8" y="T9"/>
                </a:cxn>
              </a:cxnLst>
              <a:rect l="0" t="0" r="r" b="b"/>
              <a:pathLst>
                <a:path w="208" h="449">
                  <a:moveTo>
                    <a:pt x="15" y="449"/>
                  </a:moveTo>
                  <a:lnTo>
                    <a:pt x="0" y="442"/>
                  </a:lnTo>
                  <a:lnTo>
                    <a:pt x="192" y="0"/>
                  </a:lnTo>
                  <a:lnTo>
                    <a:pt x="208" y="6"/>
                  </a:lnTo>
                  <a:lnTo>
                    <a:pt x="15" y="449"/>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65"/>
            <p:cNvSpPr/>
            <p:nvPr/>
          </p:nvSpPr>
          <p:spPr bwMode="auto">
            <a:xfrm>
              <a:off x="1613099" y="990129"/>
              <a:ext cx="65088" cy="869950"/>
            </a:xfrm>
            <a:custGeom>
              <a:avLst/>
              <a:gdLst>
                <a:gd name="T0" fmla="*/ 17 w 41"/>
                <a:gd name="T1" fmla="*/ 548 h 548"/>
                <a:gd name="T2" fmla="*/ 0 w 41"/>
                <a:gd name="T3" fmla="*/ 548 h 548"/>
                <a:gd name="T4" fmla="*/ 24 w 41"/>
                <a:gd name="T5" fmla="*/ 0 h 548"/>
                <a:gd name="T6" fmla="*/ 41 w 41"/>
                <a:gd name="T7" fmla="*/ 2 h 548"/>
                <a:gd name="T8" fmla="*/ 17 w 41"/>
                <a:gd name="T9" fmla="*/ 548 h 548"/>
              </a:gdLst>
              <a:ahLst/>
              <a:cxnLst>
                <a:cxn ang="0">
                  <a:pos x="T0" y="T1"/>
                </a:cxn>
                <a:cxn ang="0">
                  <a:pos x="T2" y="T3"/>
                </a:cxn>
                <a:cxn ang="0">
                  <a:pos x="T4" y="T5"/>
                </a:cxn>
                <a:cxn ang="0">
                  <a:pos x="T6" y="T7"/>
                </a:cxn>
                <a:cxn ang="0">
                  <a:pos x="T8" y="T9"/>
                </a:cxn>
              </a:cxnLst>
              <a:rect l="0" t="0" r="r" b="b"/>
              <a:pathLst>
                <a:path w="41" h="548">
                  <a:moveTo>
                    <a:pt x="17" y="548"/>
                  </a:moveTo>
                  <a:lnTo>
                    <a:pt x="0" y="548"/>
                  </a:lnTo>
                  <a:lnTo>
                    <a:pt x="24" y="0"/>
                  </a:lnTo>
                  <a:lnTo>
                    <a:pt x="41" y="2"/>
                  </a:lnTo>
                  <a:lnTo>
                    <a:pt x="17" y="548"/>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366"/>
            <p:cNvSpPr/>
            <p:nvPr/>
          </p:nvSpPr>
          <p:spPr bwMode="auto">
            <a:xfrm>
              <a:off x="2611637" y="1499717"/>
              <a:ext cx="276225" cy="658813"/>
            </a:xfrm>
            <a:custGeom>
              <a:avLst/>
              <a:gdLst>
                <a:gd name="T0" fmla="*/ 160 w 174"/>
                <a:gd name="T1" fmla="*/ 415 h 415"/>
                <a:gd name="T2" fmla="*/ 0 w 174"/>
                <a:gd name="T3" fmla="*/ 6 h 415"/>
                <a:gd name="T4" fmla="*/ 15 w 174"/>
                <a:gd name="T5" fmla="*/ 0 h 415"/>
                <a:gd name="T6" fmla="*/ 174 w 174"/>
                <a:gd name="T7" fmla="*/ 409 h 415"/>
                <a:gd name="T8" fmla="*/ 160 w 174"/>
                <a:gd name="T9" fmla="*/ 415 h 415"/>
              </a:gdLst>
              <a:ahLst/>
              <a:cxnLst>
                <a:cxn ang="0">
                  <a:pos x="T0" y="T1"/>
                </a:cxn>
                <a:cxn ang="0">
                  <a:pos x="T2" y="T3"/>
                </a:cxn>
                <a:cxn ang="0">
                  <a:pos x="T4" y="T5"/>
                </a:cxn>
                <a:cxn ang="0">
                  <a:pos x="T6" y="T7"/>
                </a:cxn>
                <a:cxn ang="0">
                  <a:pos x="T8" y="T9"/>
                </a:cxn>
              </a:cxnLst>
              <a:rect l="0" t="0" r="r" b="b"/>
              <a:pathLst>
                <a:path w="174" h="415">
                  <a:moveTo>
                    <a:pt x="160" y="415"/>
                  </a:moveTo>
                  <a:lnTo>
                    <a:pt x="0" y="6"/>
                  </a:lnTo>
                  <a:lnTo>
                    <a:pt x="15" y="0"/>
                  </a:lnTo>
                  <a:lnTo>
                    <a:pt x="174" y="409"/>
                  </a:lnTo>
                  <a:lnTo>
                    <a:pt x="160" y="41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67"/>
            <p:cNvSpPr/>
            <p:nvPr/>
          </p:nvSpPr>
          <p:spPr bwMode="auto">
            <a:xfrm>
              <a:off x="2127449" y="1547342"/>
              <a:ext cx="168275" cy="522288"/>
            </a:xfrm>
            <a:custGeom>
              <a:avLst/>
              <a:gdLst>
                <a:gd name="T0" fmla="*/ 90 w 106"/>
                <a:gd name="T1" fmla="*/ 329 h 329"/>
                <a:gd name="T2" fmla="*/ 0 w 106"/>
                <a:gd name="T3" fmla="*/ 5 h 329"/>
                <a:gd name="T4" fmla="*/ 16 w 106"/>
                <a:gd name="T5" fmla="*/ 0 h 329"/>
                <a:gd name="T6" fmla="*/ 106 w 106"/>
                <a:gd name="T7" fmla="*/ 325 h 329"/>
                <a:gd name="T8" fmla="*/ 90 w 106"/>
                <a:gd name="T9" fmla="*/ 329 h 329"/>
              </a:gdLst>
              <a:ahLst/>
              <a:cxnLst>
                <a:cxn ang="0">
                  <a:pos x="T0" y="T1"/>
                </a:cxn>
                <a:cxn ang="0">
                  <a:pos x="T2" y="T3"/>
                </a:cxn>
                <a:cxn ang="0">
                  <a:pos x="T4" y="T5"/>
                </a:cxn>
                <a:cxn ang="0">
                  <a:pos x="T6" y="T7"/>
                </a:cxn>
                <a:cxn ang="0">
                  <a:pos x="T8" y="T9"/>
                </a:cxn>
              </a:cxnLst>
              <a:rect l="0" t="0" r="r" b="b"/>
              <a:pathLst>
                <a:path w="106" h="329">
                  <a:moveTo>
                    <a:pt x="90" y="329"/>
                  </a:moveTo>
                  <a:lnTo>
                    <a:pt x="0" y="5"/>
                  </a:lnTo>
                  <a:lnTo>
                    <a:pt x="16" y="0"/>
                  </a:lnTo>
                  <a:lnTo>
                    <a:pt x="106" y="325"/>
                  </a:lnTo>
                  <a:lnTo>
                    <a:pt x="90" y="329"/>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68"/>
            <p:cNvSpPr/>
            <p:nvPr/>
          </p:nvSpPr>
          <p:spPr bwMode="auto">
            <a:xfrm>
              <a:off x="2278261" y="1509242"/>
              <a:ext cx="350838" cy="576263"/>
            </a:xfrm>
            <a:custGeom>
              <a:avLst/>
              <a:gdLst>
                <a:gd name="T0" fmla="*/ 14 w 221"/>
                <a:gd name="T1" fmla="*/ 363 h 363"/>
                <a:gd name="T2" fmla="*/ 0 w 221"/>
                <a:gd name="T3" fmla="*/ 355 h 363"/>
                <a:gd name="T4" fmla="*/ 207 w 221"/>
                <a:gd name="T5" fmla="*/ 0 h 363"/>
                <a:gd name="T6" fmla="*/ 221 w 221"/>
                <a:gd name="T7" fmla="*/ 8 h 363"/>
                <a:gd name="T8" fmla="*/ 14 w 221"/>
                <a:gd name="T9" fmla="*/ 363 h 363"/>
              </a:gdLst>
              <a:ahLst/>
              <a:cxnLst>
                <a:cxn ang="0">
                  <a:pos x="T0" y="T1"/>
                </a:cxn>
                <a:cxn ang="0">
                  <a:pos x="T2" y="T3"/>
                </a:cxn>
                <a:cxn ang="0">
                  <a:pos x="T4" y="T5"/>
                </a:cxn>
                <a:cxn ang="0">
                  <a:pos x="T6" y="T7"/>
                </a:cxn>
                <a:cxn ang="0">
                  <a:pos x="T8" y="T9"/>
                </a:cxn>
              </a:cxnLst>
              <a:rect l="0" t="0" r="r" b="b"/>
              <a:pathLst>
                <a:path w="221" h="363">
                  <a:moveTo>
                    <a:pt x="14" y="363"/>
                  </a:moveTo>
                  <a:lnTo>
                    <a:pt x="0" y="355"/>
                  </a:lnTo>
                  <a:lnTo>
                    <a:pt x="207" y="0"/>
                  </a:lnTo>
                  <a:lnTo>
                    <a:pt x="221" y="8"/>
                  </a:lnTo>
                  <a:lnTo>
                    <a:pt x="14" y="36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9"/>
            <p:cNvSpPr/>
            <p:nvPr/>
          </p:nvSpPr>
          <p:spPr bwMode="auto">
            <a:xfrm>
              <a:off x="2630687" y="1498129"/>
              <a:ext cx="598488" cy="374650"/>
            </a:xfrm>
            <a:custGeom>
              <a:avLst/>
              <a:gdLst>
                <a:gd name="T0" fmla="*/ 368 w 377"/>
                <a:gd name="T1" fmla="*/ 236 h 236"/>
                <a:gd name="T2" fmla="*/ 0 w 377"/>
                <a:gd name="T3" fmla="*/ 14 h 236"/>
                <a:gd name="T4" fmla="*/ 9 w 377"/>
                <a:gd name="T5" fmla="*/ 0 h 236"/>
                <a:gd name="T6" fmla="*/ 377 w 377"/>
                <a:gd name="T7" fmla="*/ 222 h 236"/>
                <a:gd name="T8" fmla="*/ 368 w 377"/>
                <a:gd name="T9" fmla="*/ 236 h 236"/>
              </a:gdLst>
              <a:ahLst/>
              <a:cxnLst>
                <a:cxn ang="0">
                  <a:pos x="T0" y="T1"/>
                </a:cxn>
                <a:cxn ang="0">
                  <a:pos x="T2" y="T3"/>
                </a:cxn>
                <a:cxn ang="0">
                  <a:pos x="T4" y="T5"/>
                </a:cxn>
                <a:cxn ang="0">
                  <a:pos x="T6" y="T7"/>
                </a:cxn>
                <a:cxn ang="0">
                  <a:pos x="T8" y="T9"/>
                </a:cxn>
              </a:cxnLst>
              <a:rect l="0" t="0" r="r" b="b"/>
              <a:pathLst>
                <a:path w="377" h="236">
                  <a:moveTo>
                    <a:pt x="368" y="236"/>
                  </a:moveTo>
                  <a:lnTo>
                    <a:pt x="0" y="14"/>
                  </a:lnTo>
                  <a:lnTo>
                    <a:pt x="9" y="0"/>
                  </a:lnTo>
                  <a:lnTo>
                    <a:pt x="377" y="222"/>
                  </a:lnTo>
                  <a:lnTo>
                    <a:pt x="368" y="23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0"/>
            <p:cNvSpPr/>
            <p:nvPr/>
          </p:nvSpPr>
          <p:spPr bwMode="auto">
            <a:xfrm>
              <a:off x="3211712" y="1866429"/>
              <a:ext cx="384175" cy="509588"/>
            </a:xfrm>
            <a:custGeom>
              <a:avLst/>
              <a:gdLst>
                <a:gd name="T0" fmla="*/ 229 w 242"/>
                <a:gd name="T1" fmla="*/ 321 h 321"/>
                <a:gd name="T2" fmla="*/ 0 w 242"/>
                <a:gd name="T3" fmla="*/ 10 h 321"/>
                <a:gd name="T4" fmla="*/ 13 w 242"/>
                <a:gd name="T5" fmla="*/ 0 h 321"/>
                <a:gd name="T6" fmla="*/ 242 w 242"/>
                <a:gd name="T7" fmla="*/ 311 h 321"/>
                <a:gd name="T8" fmla="*/ 229 w 242"/>
                <a:gd name="T9" fmla="*/ 321 h 321"/>
              </a:gdLst>
              <a:ahLst/>
              <a:cxnLst>
                <a:cxn ang="0">
                  <a:pos x="T0" y="T1"/>
                </a:cxn>
                <a:cxn ang="0">
                  <a:pos x="T2" y="T3"/>
                </a:cxn>
                <a:cxn ang="0">
                  <a:pos x="T4" y="T5"/>
                </a:cxn>
                <a:cxn ang="0">
                  <a:pos x="T6" y="T7"/>
                </a:cxn>
                <a:cxn ang="0">
                  <a:pos x="T8" y="T9"/>
                </a:cxn>
              </a:cxnLst>
              <a:rect l="0" t="0" r="r" b="b"/>
              <a:pathLst>
                <a:path w="242" h="321">
                  <a:moveTo>
                    <a:pt x="229" y="321"/>
                  </a:moveTo>
                  <a:lnTo>
                    <a:pt x="0" y="10"/>
                  </a:lnTo>
                  <a:lnTo>
                    <a:pt x="13" y="0"/>
                  </a:lnTo>
                  <a:lnTo>
                    <a:pt x="242" y="311"/>
                  </a:lnTo>
                  <a:lnTo>
                    <a:pt x="229" y="32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71"/>
            <p:cNvSpPr/>
            <p:nvPr/>
          </p:nvSpPr>
          <p:spPr bwMode="auto">
            <a:xfrm>
              <a:off x="3010099" y="1883892"/>
              <a:ext cx="222250" cy="746125"/>
            </a:xfrm>
            <a:custGeom>
              <a:avLst/>
              <a:gdLst>
                <a:gd name="T0" fmla="*/ 15 w 140"/>
                <a:gd name="T1" fmla="*/ 470 h 470"/>
                <a:gd name="T2" fmla="*/ 0 w 140"/>
                <a:gd name="T3" fmla="*/ 466 h 470"/>
                <a:gd name="T4" fmla="*/ 124 w 140"/>
                <a:gd name="T5" fmla="*/ 0 h 470"/>
                <a:gd name="T6" fmla="*/ 140 w 140"/>
                <a:gd name="T7" fmla="*/ 4 h 470"/>
                <a:gd name="T8" fmla="*/ 15 w 140"/>
                <a:gd name="T9" fmla="*/ 470 h 470"/>
              </a:gdLst>
              <a:ahLst/>
              <a:cxnLst>
                <a:cxn ang="0">
                  <a:pos x="T0" y="T1"/>
                </a:cxn>
                <a:cxn ang="0">
                  <a:pos x="T2" y="T3"/>
                </a:cxn>
                <a:cxn ang="0">
                  <a:pos x="T4" y="T5"/>
                </a:cxn>
                <a:cxn ang="0">
                  <a:pos x="T6" y="T7"/>
                </a:cxn>
                <a:cxn ang="0">
                  <a:pos x="T8" y="T9"/>
                </a:cxn>
              </a:cxnLst>
              <a:rect l="0" t="0" r="r" b="b"/>
              <a:pathLst>
                <a:path w="140" h="470">
                  <a:moveTo>
                    <a:pt x="15" y="470"/>
                  </a:moveTo>
                  <a:lnTo>
                    <a:pt x="0" y="466"/>
                  </a:lnTo>
                  <a:lnTo>
                    <a:pt x="124" y="0"/>
                  </a:lnTo>
                  <a:lnTo>
                    <a:pt x="140" y="4"/>
                  </a:lnTo>
                  <a:lnTo>
                    <a:pt x="15" y="47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72"/>
            <p:cNvSpPr/>
            <p:nvPr/>
          </p:nvSpPr>
          <p:spPr bwMode="auto">
            <a:xfrm>
              <a:off x="2284611" y="2085504"/>
              <a:ext cx="368300" cy="660400"/>
            </a:xfrm>
            <a:custGeom>
              <a:avLst/>
              <a:gdLst>
                <a:gd name="T0" fmla="*/ 218 w 232"/>
                <a:gd name="T1" fmla="*/ 416 h 416"/>
                <a:gd name="T2" fmla="*/ 0 w 232"/>
                <a:gd name="T3" fmla="*/ 7 h 416"/>
                <a:gd name="T4" fmla="*/ 14 w 232"/>
                <a:gd name="T5" fmla="*/ 0 h 416"/>
                <a:gd name="T6" fmla="*/ 232 w 232"/>
                <a:gd name="T7" fmla="*/ 408 h 416"/>
                <a:gd name="T8" fmla="*/ 218 w 232"/>
                <a:gd name="T9" fmla="*/ 416 h 416"/>
              </a:gdLst>
              <a:ahLst/>
              <a:cxnLst>
                <a:cxn ang="0">
                  <a:pos x="T0" y="T1"/>
                </a:cxn>
                <a:cxn ang="0">
                  <a:pos x="T2" y="T3"/>
                </a:cxn>
                <a:cxn ang="0">
                  <a:pos x="T4" y="T5"/>
                </a:cxn>
                <a:cxn ang="0">
                  <a:pos x="T6" y="T7"/>
                </a:cxn>
                <a:cxn ang="0">
                  <a:pos x="T8" y="T9"/>
                </a:cxn>
              </a:cxnLst>
              <a:rect l="0" t="0" r="r" b="b"/>
              <a:pathLst>
                <a:path w="232" h="416">
                  <a:moveTo>
                    <a:pt x="218" y="416"/>
                  </a:moveTo>
                  <a:lnTo>
                    <a:pt x="0" y="7"/>
                  </a:lnTo>
                  <a:lnTo>
                    <a:pt x="14" y="0"/>
                  </a:lnTo>
                  <a:lnTo>
                    <a:pt x="232" y="408"/>
                  </a:lnTo>
                  <a:lnTo>
                    <a:pt x="218" y="416"/>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73"/>
            <p:cNvSpPr/>
            <p:nvPr/>
          </p:nvSpPr>
          <p:spPr bwMode="auto">
            <a:xfrm>
              <a:off x="2630687" y="2163292"/>
              <a:ext cx="257175" cy="573088"/>
            </a:xfrm>
            <a:custGeom>
              <a:avLst/>
              <a:gdLst>
                <a:gd name="T0" fmla="*/ 14 w 162"/>
                <a:gd name="T1" fmla="*/ 361 h 361"/>
                <a:gd name="T2" fmla="*/ 0 w 162"/>
                <a:gd name="T3" fmla="*/ 354 h 361"/>
                <a:gd name="T4" fmla="*/ 147 w 162"/>
                <a:gd name="T5" fmla="*/ 0 h 361"/>
                <a:gd name="T6" fmla="*/ 162 w 162"/>
                <a:gd name="T7" fmla="*/ 7 h 361"/>
                <a:gd name="T8" fmla="*/ 14 w 162"/>
                <a:gd name="T9" fmla="*/ 361 h 361"/>
              </a:gdLst>
              <a:ahLst/>
              <a:cxnLst>
                <a:cxn ang="0">
                  <a:pos x="T0" y="T1"/>
                </a:cxn>
                <a:cxn ang="0">
                  <a:pos x="T2" y="T3"/>
                </a:cxn>
                <a:cxn ang="0">
                  <a:pos x="T4" y="T5"/>
                </a:cxn>
                <a:cxn ang="0">
                  <a:pos x="T6" y="T7"/>
                </a:cxn>
                <a:cxn ang="0">
                  <a:pos x="T8" y="T9"/>
                </a:cxn>
              </a:cxnLst>
              <a:rect l="0" t="0" r="r" b="b"/>
              <a:pathLst>
                <a:path w="162" h="361">
                  <a:moveTo>
                    <a:pt x="14" y="361"/>
                  </a:moveTo>
                  <a:lnTo>
                    <a:pt x="0" y="354"/>
                  </a:lnTo>
                  <a:lnTo>
                    <a:pt x="147" y="0"/>
                  </a:lnTo>
                  <a:lnTo>
                    <a:pt x="162" y="7"/>
                  </a:lnTo>
                  <a:lnTo>
                    <a:pt x="14" y="36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74"/>
            <p:cNvSpPr/>
            <p:nvPr/>
          </p:nvSpPr>
          <p:spPr bwMode="auto">
            <a:xfrm>
              <a:off x="2311599" y="2733204"/>
              <a:ext cx="333375" cy="455613"/>
            </a:xfrm>
            <a:custGeom>
              <a:avLst/>
              <a:gdLst>
                <a:gd name="T0" fmla="*/ 13 w 210"/>
                <a:gd name="T1" fmla="*/ 287 h 287"/>
                <a:gd name="T2" fmla="*/ 0 w 210"/>
                <a:gd name="T3" fmla="*/ 277 h 287"/>
                <a:gd name="T4" fmla="*/ 196 w 210"/>
                <a:gd name="T5" fmla="*/ 0 h 287"/>
                <a:gd name="T6" fmla="*/ 210 w 210"/>
                <a:gd name="T7" fmla="*/ 9 h 287"/>
                <a:gd name="T8" fmla="*/ 13 w 210"/>
                <a:gd name="T9" fmla="*/ 287 h 287"/>
              </a:gdLst>
              <a:ahLst/>
              <a:cxnLst>
                <a:cxn ang="0">
                  <a:pos x="T0" y="T1"/>
                </a:cxn>
                <a:cxn ang="0">
                  <a:pos x="T2" y="T3"/>
                </a:cxn>
                <a:cxn ang="0">
                  <a:pos x="T4" y="T5"/>
                </a:cxn>
                <a:cxn ang="0">
                  <a:pos x="T6" y="T7"/>
                </a:cxn>
                <a:cxn ang="0">
                  <a:pos x="T8" y="T9"/>
                </a:cxn>
              </a:cxnLst>
              <a:rect l="0" t="0" r="r" b="b"/>
              <a:pathLst>
                <a:path w="210" h="287">
                  <a:moveTo>
                    <a:pt x="13" y="287"/>
                  </a:moveTo>
                  <a:lnTo>
                    <a:pt x="0" y="277"/>
                  </a:lnTo>
                  <a:lnTo>
                    <a:pt x="196" y="0"/>
                  </a:lnTo>
                  <a:lnTo>
                    <a:pt x="210" y="9"/>
                  </a:lnTo>
                  <a:lnTo>
                    <a:pt x="13" y="28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75"/>
            <p:cNvSpPr/>
            <p:nvPr/>
          </p:nvSpPr>
          <p:spPr bwMode="auto">
            <a:xfrm>
              <a:off x="2311599" y="3206279"/>
              <a:ext cx="411163" cy="476250"/>
            </a:xfrm>
            <a:custGeom>
              <a:avLst/>
              <a:gdLst>
                <a:gd name="T0" fmla="*/ 246 w 259"/>
                <a:gd name="T1" fmla="*/ 300 h 300"/>
                <a:gd name="T2" fmla="*/ 0 w 259"/>
                <a:gd name="T3" fmla="*/ 11 h 300"/>
                <a:gd name="T4" fmla="*/ 13 w 259"/>
                <a:gd name="T5" fmla="*/ 0 h 300"/>
                <a:gd name="T6" fmla="*/ 259 w 259"/>
                <a:gd name="T7" fmla="*/ 289 h 300"/>
                <a:gd name="T8" fmla="*/ 246 w 259"/>
                <a:gd name="T9" fmla="*/ 300 h 300"/>
              </a:gdLst>
              <a:ahLst/>
              <a:cxnLst>
                <a:cxn ang="0">
                  <a:pos x="T0" y="T1"/>
                </a:cxn>
                <a:cxn ang="0">
                  <a:pos x="T2" y="T3"/>
                </a:cxn>
                <a:cxn ang="0">
                  <a:pos x="T4" y="T5"/>
                </a:cxn>
                <a:cxn ang="0">
                  <a:pos x="T6" y="T7"/>
                </a:cxn>
                <a:cxn ang="0">
                  <a:pos x="T8" y="T9"/>
                </a:cxn>
              </a:cxnLst>
              <a:rect l="0" t="0" r="r" b="b"/>
              <a:pathLst>
                <a:path w="259" h="300">
                  <a:moveTo>
                    <a:pt x="246" y="300"/>
                  </a:moveTo>
                  <a:lnTo>
                    <a:pt x="0" y="11"/>
                  </a:lnTo>
                  <a:lnTo>
                    <a:pt x="13" y="0"/>
                  </a:lnTo>
                  <a:lnTo>
                    <a:pt x="259" y="289"/>
                  </a:lnTo>
                  <a:lnTo>
                    <a:pt x="246" y="30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76"/>
            <p:cNvSpPr/>
            <p:nvPr/>
          </p:nvSpPr>
          <p:spPr bwMode="auto">
            <a:xfrm>
              <a:off x="1767086" y="2472854"/>
              <a:ext cx="565150" cy="749300"/>
            </a:xfrm>
            <a:custGeom>
              <a:avLst/>
              <a:gdLst>
                <a:gd name="T0" fmla="*/ 343 w 356"/>
                <a:gd name="T1" fmla="*/ 472 h 472"/>
                <a:gd name="T2" fmla="*/ 0 w 356"/>
                <a:gd name="T3" fmla="*/ 10 h 472"/>
                <a:gd name="T4" fmla="*/ 12 w 356"/>
                <a:gd name="T5" fmla="*/ 0 h 472"/>
                <a:gd name="T6" fmla="*/ 356 w 356"/>
                <a:gd name="T7" fmla="*/ 462 h 472"/>
                <a:gd name="T8" fmla="*/ 343 w 356"/>
                <a:gd name="T9" fmla="*/ 472 h 472"/>
              </a:gdLst>
              <a:ahLst/>
              <a:cxnLst>
                <a:cxn ang="0">
                  <a:pos x="T0" y="T1"/>
                </a:cxn>
                <a:cxn ang="0">
                  <a:pos x="T2" y="T3"/>
                </a:cxn>
                <a:cxn ang="0">
                  <a:pos x="T4" y="T5"/>
                </a:cxn>
                <a:cxn ang="0">
                  <a:pos x="T6" y="T7"/>
                </a:cxn>
                <a:cxn ang="0">
                  <a:pos x="T8" y="T9"/>
                </a:cxn>
              </a:cxnLst>
              <a:rect l="0" t="0" r="r" b="b"/>
              <a:pathLst>
                <a:path w="356" h="472">
                  <a:moveTo>
                    <a:pt x="343" y="472"/>
                  </a:moveTo>
                  <a:lnTo>
                    <a:pt x="0" y="10"/>
                  </a:lnTo>
                  <a:lnTo>
                    <a:pt x="12" y="0"/>
                  </a:lnTo>
                  <a:lnTo>
                    <a:pt x="356" y="462"/>
                  </a:lnTo>
                  <a:lnTo>
                    <a:pt x="343" y="47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Oval 378"/>
            <p:cNvSpPr>
              <a:spLocks noChangeArrowheads="1"/>
            </p:cNvSpPr>
            <p:nvPr/>
          </p:nvSpPr>
          <p:spPr bwMode="auto">
            <a:xfrm>
              <a:off x="1046361" y="2634779"/>
              <a:ext cx="258763" cy="25876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Oval 379"/>
            <p:cNvSpPr>
              <a:spLocks noChangeArrowheads="1"/>
            </p:cNvSpPr>
            <p:nvPr/>
          </p:nvSpPr>
          <p:spPr bwMode="auto">
            <a:xfrm>
              <a:off x="2192536" y="3904779"/>
              <a:ext cx="258763" cy="25876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Oval 380"/>
            <p:cNvSpPr>
              <a:spLocks noChangeArrowheads="1"/>
            </p:cNvSpPr>
            <p:nvPr/>
          </p:nvSpPr>
          <p:spPr bwMode="auto">
            <a:xfrm>
              <a:off x="1945678" y="1977641"/>
              <a:ext cx="840584" cy="840584"/>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Oval 381"/>
            <p:cNvSpPr>
              <a:spLocks noChangeArrowheads="1"/>
            </p:cNvSpPr>
            <p:nvPr/>
          </p:nvSpPr>
          <p:spPr bwMode="auto">
            <a:xfrm>
              <a:off x="3466980" y="2224410"/>
              <a:ext cx="258763" cy="25876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Oval 382"/>
            <p:cNvSpPr>
              <a:spLocks noChangeArrowheads="1"/>
            </p:cNvSpPr>
            <p:nvPr/>
          </p:nvSpPr>
          <p:spPr bwMode="auto">
            <a:xfrm>
              <a:off x="1551186" y="869479"/>
              <a:ext cx="260350" cy="25876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Oval 383"/>
            <p:cNvSpPr>
              <a:spLocks noChangeArrowheads="1"/>
            </p:cNvSpPr>
            <p:nvPr/>
          </p:nvSpPr>
          <p:spPr bwMode="auto">
            <a:xfrm>
              <a:off x="1549599" y="1787054"/>
              <a:ext cx="185738" cy="185738"/>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110" name="Oval 384"/>
            <p:cNvSpPr>
              <a:spLocks noChangeArrowheads="1"/>
            </p:cNvSpPr>
            <p:nvPr/>
          </p:nvSpPr>
          <p:spPr bwMode="auto">
            <a:xfrm>
              <a:off x="913011" y="1834679"/>
              <a:ext cx="185738"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Oval 385"/>
            <p:cNvSpPr>
              <a:spLocks noChangeArrowheads="1"/>
            </p:cNvSpPr>
            <p:nvPr/>
          </p:nvSpPr>
          <p:spPr bwMode="auto">
            <a:xfrm>
              <a:off x="1147961" y="1253654"/>
              <a:ext cx="188913" cy="187325"/>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386"/>
            <p:cNvSpPr>
              <a:spLocks noChangeArrowheads="1"/>
            </p:cNvSpPr>
            <p:nvPr/>
          </p:nvSpPr>
          <p:spPr bwMode="auto">
            <a:xfrm>
              <a:off x="2527499" y="1413992"/>
              <a:ext cx="185738"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387"/>
            <p:cNvSpPr>
              <a:spLocks noChangeArrowheads="1"/>
            </p:cNvSpPr>
            <p:nvPr/>
          </p:nvSpPr>
          <p:spPr bwMode="auto">
            <a:xfrm>
              <a:off x="3472062" y="1507654"/>
              <a:ext cx="185738"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Oval 388"/>
            <p:cNvSpPr>
              <a:spLocks noChangeArrowheads="1"/>
            </p:cNvSpPr>
            <p:nvPr/>
          </p:nvSpPr>
          <p:spPr bwMode="auto">
            <a:xfrm>
              <a:off x="2921199" y="2553817"/>
              <a:ext cx="187325"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Oval 389"/>
            <p:cNvSpPr>
              <a:spLocks noChangeArrowheads="1"/>
            </p:cNvSpPr>
            <p:nvPr/>
          </p:nvSpPr>
          <p:spPr bwMode="auto">
            <a:xfrm>
              <a:off x="3137099" y="1775942"/>
              <a:ext cx="187325"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Oval 390"/>
            <p:cNvSpPr>
              <a:spLocks noChangeArrowheads="1"/>
            </p:cNvSpPr>
            <p:nvPr/>
          </p:nvSpPr>
          <p:spPr bwMode="auto">
            <a:xfrm>
              <a:off x="1473399" y="3499967"/>
              <a:ext cx="187325"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Oval 391"/>
            <p:cNvSpPr>
              <a:spLocks noChangeArrowheads="1"/>
            </p:cNvSpPr>
            <p:nvPr/>
          </p:nvSpPr>
          <p:spPr bwMode="auto">
            <a:xfrm>
              <a:off x="2981524" y="3350742"/>
              <a:ext cx="188913" cy="188913"/>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118" name="Oval 392"/>
            <p:cNvSpPr>
              <a:spLocks noChangeArrowheads="1"/>
            </p:cNvSpPr>
            <p:nvPr/>
          </p:nvSpPr>
          <p:spPr bwMode="auto">
            <a:xfrm>
              <a:off x="2070299" y="1491779"/>
              <a:ext cx="133350"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Oval 393"/>
            <p:cNvSpPr>
              <a:spLocks noChangeArrowheads="1"/>
            </p:cNvSpPr>
            <p:nvPr/>
          </p:nvSpPr>
          <p:spPr bwMode="auto">
            <a:xfrm>
              <a:off x="1316236" y="2175992"/>
              <a:ext cx="133350" cy="133350"/>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Oval 394"/>
            <p:cNvSpPr>
              <a:spLocks noChangeArrowheads="1"/>
            </p:cNvSpPr>
            <p:nvPr/>
          </p:nvSpPr>
          <p:spPr bwMode="auto">
            <a:xfrm>
              <a:off x="1667074" y="2087092"/>
              <a:ext cx="133350" cy="136525"/>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Oval 395"/>
            <p:cNvSpPr>
              <a:spLocks noChangeArrowheads="1"/>
            </p:cNvSpPr>
            <p:nvPr/>
          </p:nvSpPr>
          <p:spPr bwMode="auto">
            <a:xfrm>
              <a:off x="2814837" y="2096617"/>
              <a:ext cx="134938" cy="134938"/>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123" name="Oval 397"/>
            <p:cNvSpPr>
              <a:spLocks noChangeArrowheads="1"/>
            </p:cNvSpPr>
            <p:nvPr/>
          </p:nvSpPr>
          <p:spPr bwMode="auto">
            <a:xfrm>
              <a:off x="2365574" y="764704"/>
              <a:ext cx="134938" cy="134938"/>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124" name="Oval 398"/>
            <p:cNvSpPr>
              <a:spLocks noChangeArrowheads="1"/>
            </p:cNvSpPr>
            <p:nvPr/>
          </p:nvSpPr>
          <p:spPr bwMode="auto">
            <a:xfrm>
              <a:off x="3078362" y="1071092"/>
              <a:ext cx="133350"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Oval 399"/>
            <p:cNvSpPr>
              <a:spLocks noChangeArrowheads="1"/>
            </p:cNvSpPr>
            <p:nvPr/>
          </p:nvSpPr>
          <p:spPr bwMode="auto">
            <a:xfrm>
              <a:off x="3279974" y="2903067"/>
              <a:ext cx="134938"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Oval 400"/>
            <p:cNvSpPr>
              <a:spLocks noChangeArrowheads="1"/>
            </p:cNvSpPr>
            <p:nvPr/>
          </p:nvSpPr>
          <p:spPr bwMode="auto">
            <a:xfrm>
              <a:off x="2938662" y="3911129"/>
              <a:ext cx="133350"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Oval 401"/>
            <p:cNvSpPr>
              <a:spLocks noChangeArrowheads="1"/>
            </p:cNvSpPr>
            <p:nvPr/>
          </p:nvSpPr>
          <p:spPr bwMode="auto">
            <a:xfrm>
              <a:off x="2648149" y="3982567"/>
              <a:ext cx="136525"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Oval 402"/>
            <p:cNvSpPr>
              <a:spLocks noChangeArrowheads="1"/>
            </p:cNvSpPr>
            <p:nvPr/>
          </p:nvSpPr>
          <p:spPr bwMode="auto">
            <a:xfrm>
              <a:off x="1628974" y="3988917"/>
              <a:ext cx="134938" cy="133350"/>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129" name="Oval 403"/>
            <p:cNvSpPr>
              <a:spLocks noChangeArrowheads="1"/>
            </p:cNvSpPr>
            <p:nvPr/>
          </p:nvSpPr>
          <p:spPr bwMode="auto">
            <a:xfrm>
              <a:off x="1770261" y="2964979"/>
              <a:ext cx="188913"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Oval 404"/>
            <p:cNvSpPr>
              <a:spLocks noChangeArrowheads="1"/>
            </p:cNvSpPr>
            <p:nvPr/>
          </p:nvSpPr>
          <p:spPr bwMode="auto">
            <a:xfrm>
              <a:off x="2640212" y="3139604"/>
              <a:ext cx="185738" cy="18891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Oval 405"/>
            <p:cNvSpPr>
              <a:spLocks noChangeArrowheads="1"/>
            </p:cNvSpPr>
            <p:nvPr/>
          </p:nvSpPr>
          <p:spPr bwMode="auto">
            <a:xfrm>
              <a:off x="2648149" y="3606329"/>
              <a:ext cx="187325"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Oval 406"/>
            <p:cNvSpPr>
              <a:spLocks noChangeArrowheads="1"/>
            </p:cNvSpPr>
            <p:nvPr/>
          </p:nvSpPr>
          <p:spPr bwMode="auto">
            <a:xfrm>
              <a:off x="1946474" y="3561879"/>
              <a:ext cx="188913" cy="187325"/>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Oval 407"/>
            <p:cNvSpPr>
              <a:spLocks noChangeArrowheads="1"/>
            </p:cNvSpPr>
            <p:nvPr/>
          </p:nvSpPr>
          <p:spPr bwMode="auto">
            <a:xfrm>
              <a:off x="1694061" y="2377604"/>
              <a:ext cx="185738"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Oval 128"/>
            <p:cNvSpPr>
              <a:spLocks noChangeArrowheads="1"/>
            </p:cNvSpPr>
            <p:nvPr/>
          </p:nvSpPr>
          <p:spPr bwMode="auto">
            <a:xfrm>
              <a:off x="2144911" y="3002424"/>
              <a:ext cx="339725" cy="339725"/>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 name="组合 5"/>
          <p:cNvGrpSpPr/>
          <p:nvPr/>
        </p:nvGrpSpPr>
        <p:grpSpPr>
          <a:xfrm>
            <a:off x="7393731" y="1630597"/>
            <a:ext cx="546935" cy="546935"/>
            <a:chOff x="7393731" y="1630597"/>
            <a:chExt cx="546935" cy="546935"/>
          </a:xfrm>
          <a:effectLst>
            <a:outerShdw blurRad="50800" dist="38100" dir="2700000" algn="tl" rotWithShape="0">
              <a:prstClr val="black">
                <a:alpha val="40000"/>
              </a:prstClr>
            </a:outerShdw>
          </a:effectLst>
        </p:grpSpPr>
        <p:sp>
          <p:nvSpPr>
            <p:cNvPr id="157" name="椭圆 156"/>
            <p:cNvSpPr/>
            <p:nvPr/>
          </p:nvSpPr>
          <p:spPr>
            <a:xfrm>
              <a:off x="7393731" y="1630597"/>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58" name="标题 4"/>
            <p:cNvSpPr txBox="1"/>
            <p:nvPr/>
          </p:nvSpPr>
          <p:spPr>
            <a:xfrm>
              <a:off x="7422860" y="1725170"/>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方正兰亭黑简体" panose="02000000000000000000" pitchFamily="2" charset="-122"/>
                  <a:ea typeface="方正兰亭黑简体" panose="02000000000000000000" pitchFamily="2" charset="-122"/>
                </a:rPr>
                <a:t>01</a:t>
              </a:r>
            </a:p>
          </p:txBody>
        </p:sp>
      </p:grpSp>
      <p:sp>
        <p:nvSpPr>
          <p:cNvPr id="159" name="矩形 158"/>
          <p:cNvSpPr/>
          <p:nvPr/>
        </p:nvSpPr>
        <p:spPr>
          <a:xfrm>
            <a:off x="8157378" y="1412776"/>
            <a:ext cx="2758205"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步骤</a:t>
            </a:r>
            <a:r>
              <a:rPr lang="en-US" altLang="zh-CN"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1</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0" name="矩形 47"/>
          <p:cNvSpPr>
            <a:spLocks noChangeArrowheads="1"/>
          </p:cNvSpPr>
          <p:nvPr/>
        </p:nvSpPr>
        <p:spPr bwMode="auto">
          <a:xfrm>
            <a:off x="8156691" y="1786025"/>
            <a:ext cx="3024336"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通过</a:t>
            </a:r>
            <a:r>
              <a:rPr lang="en-US" altLang="zh-CN" sz="1400" dirty="0" err="1">
                <a:solidFill>
                  <a:schemeClr val="tx1">
                    <a:lumMod val="50000"/>
                    <a:lumOff val="50000"/>
                  </a:schemeClr>
                </a:solidFill>
                <a:sym typeface="微软雅黑" panose="020B0503020204020204" pitchFamily="34" charset="-122"/>
              </a:rPr>
              <a:t>openCv</a:t>
            </a:r>
            <a:r>
              <a:rPr lang="zh-CN" altLang="en-US" sz="1400" dirty="0">
                <a:solidFill>
                  <a:schemeClr val="tx1">
                    <a:lumMod val="50000"/>
                    <a:lumOff val="50000"/>
                  </a:schemeClr>
                </a:solidFill>
                <a:sym typeface="微软雅黑" panose="020B0503020204020204" pitchFamily="34" charset="-122"/>
              </a:rPr>
              <a:t>自带的库函数实现图像的降噪和图像的切割。</a:t>
            </a:r>
          </a:p>
        </p:txBody>
      </p:sp>
      <p:grpSp>
        <p:nvGrpSpPr>
          <p:cNvPr id="8" name="组合 7"/>
          <p:cNvGrpSpPr/>
          <p:nvPr/>
        </p:nvGrpSpPr>
        <p:grpSpPr>
          <a:xfrm>
            <a:off x="7710891" y="2808198"/>
            <a:ext cx="546935" cy="546935"/>
            <a:chOff x="7710891" y="2808198"/>
            <a:chExt cx="546935" cy="546935"/>
          </a:xfrm>
        </p:grpSpPr>
        <p:sp>
          <p:nvSpPr>
            <p:cNvPr id="161" name="椭圆 160"/>
            <p:cNvSpPr/>
            <p:nvPr/>
          </p:nvSpPr>
          <p:spPr>
            <a:xfrm>
              <a:off x="7710891" y="2808198"/>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62" name="标题 4"/>
            <p:cNvSpPr txBox="1"/>
            <p:nvPr/>
          </p:nvSpPr>
          <p:spPr>
            <a:xfrm>
              <a:off x="7740020" y="2902771"/>
              <a:ext cx="517805" cy="360041"/>
            </a:xfrm>
            <a:prstGeom prst="rect">
              <a:avLst/>
            </a:prstGeom>
            <a:ln>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方正兰亭黑简体" panose="02000000000000000000" pitchFamily="2" charset="-122"/>
                  <a:ea typeface="方正兰亭黑简体" panose="02000000000000000000" pitchFamily="2" charset="-122"/>
                </a:rPr>
                <a:t>0</a:t>
              </a:r>
              <a:r>
                <a:rPr lang="zh-CN" altLang="en-US" sz="1600" b="1" dirty="0">
                  <a:solidFill>
                    <a:schemeClr val="bg1"/>
                  </a:solidFill>
                  <a:latin typeface="方正兰亭黑简体" panose="02000000000000000000" pitchFamily="2" charset="-122"/>
                  <a:ea typeface="方正兰亭黑简体" panose="02000000000000000000" pitchFamily="2" charset="-122"/>
                </a:rPr>
                <a:t>２</a:t>
              </a:r>
              <a:endParaRPr lang="en-US" altLang="zh-CN" sz="1600" b="1" dirty="0">
                <a:solidFill>
                  <a:schemeClr val="bg1"/>
                </a:solidFill>
                <a:latin typeface="方正兰亭黑简体" panose="02000000000000000000" pitchFamily="2" charset="-122"/>
                <a:ea typeface="方正兰亭黑简体" panose="02000000000000000000" pitchFamily="2" charset="-122"/>
              </a:endParaRPr>
            </a:p>
          </p:txBody>
        </p:sp>
      </p:grpSp>
      <p:sp>
        <p:nvSpPr>
          <p:cNvPr id="163" name="矩形 162"/>
          <p:cNvSpPr/>
          <p:nvPr/>
        </p:nvSpPr>
        <p:spPr>
          <a:xfrm>
            <a:off x="8474538" y="2590377"/>
            <a:ext cx="2758205"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步骤</a:t>
            </a:r>
            <a:r>
              <a:rPr lang="en-US" altLang="zh-CN"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2</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4" name="矩形 47"/>
          <p:cNvSpPr>
            <a:spLocks noChangeArrowheads="1"/>
          </p:cNvSpPr>
          <p:nvPr/>
        </p:nvSpPr>
        <p:spPr bwMode="auto">
          <a:xfrm>
            <a:off x="8473851" y="2963626"/>
            <a:ext cx="3024336"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爬取手写网站的不同手写字体生成手写数字的训练集</a:t>
            </a:r>
          </a:p>
        </p:txBody>
      </p:sp>
      <p:grpSp>
        <p:nvGrpSpPr>
          <p:cNvPr id="182" name="组合 181"/>
          <p:cNvGrpSpPr/>
          <p:nvPr/>
        </p:nvGrpSpPr>
        <p:grpSpPr>
          <a:xfrm>
            <a:off x="7321723" y="4032334"/>
            <a:ext cx="546935" cy="546935"/>
            <a:chOff x="7321723" y="4032334"/>
            <a:chExt cx="546935" cy="546935"/>
          </a:xfrm>
        </p:grpSpPr>
        <p:sp>
          <p:nvSpPr>
            <p:cNvPr id="165" name="椭圆 164"/>
            <p:cNvSpPr/>
            <p:nvPr/>
          </p:nvSpPr>
          <p:spPr>
            <a:xfrm>
              <a:off x="7321723" y="4032334"/>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66" name="标题 4"/>
            <p:cNvSpPr txBox="1"/>
            <p:nvPr/>
          </p:nvSpPr>
          <p:spPr>
            <a:xfrm>
              <a:off x="7350852" y="4126907"/>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方正兰亭黑简体" panose="02000000000000000000" pitchFamily="2" charset="-122"/>
                  <a:ea typeface="方正兰亭黑简体" panose="02000000000000000000" pitchFamily="2" charset="-122"/>
                </a:rPr>
                <a:t>0</a:t>
              </a:r>
              <a:r>
                <a:rPr lang="zh-CN" altLang="en-US" sz="1600" b="1" dirty="0">
                  <a:solidFill>
                    <a:schemeClr val="bg1"/>
                  </a:solidFill>
                  <a:latin typeface="方正兰亭黑简体" panose="02000000000000000000" pitchFamily="2" charset="-122"/>
                  <a:ea typeface="方正兰亭黑简体" panose="02000000000000000000" pitchFamily="2" charset="-122"/>
                </a:rPr>
                <a:t>３</a:t>
              </a:r>
              <a:endParaRPr lang="en-US" altLang="zh-CN" sz="1600" b="1" dirty="0">
                <a:solidFill>
                  <a:schemeClr val="bg1"/>
                </a:solidFill>
                <a:latin typeface="方正兰亭黑简体" panose="02000000000000000000" pitchFamily="2" charset="-122"/>
                <a:ea typeface="方正兰亭黑简体" panose="02000000000000000000" pitchFamily="2" charset="-122"/>
              </a:endParaRPr>
            </a:p>
          </p:txBody>
        </p:sp>
      </p:grpSp>
      <p:sp>
        <p:nvSpPr>
          <p:cNvPr id="167" name="矩形 166"/>
          <p:cNvSpPr/>
          <p:nvPr/>
        </p:nvSpPr>
        <p:spPr>
          <a:xfrm>
            <a:off x="8085370" y="3814513"/>
            <a:ext cx="2758205"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步骤</a:t>
            </a:r>
            <a:r>
              <a:rPr lang="en-US" altLang="zh-CN"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3</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8" name="矩形 47"/>
          <p:cNvSpPr>
            <a:spLocks noChangeArrowheads="1"/>
          </p:cNvSpPr>
          <p:nvPr/>
        </p:nvSpPr>
        <p:spPr bwMode="auto">
          <a:xfrm>
            <a:off x="8084683" y="4187762"/>
            <a:ext cx="3024336"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数据集通过</a:t>
            </a:r>
            <a:r>
              <a:rPr lang="en-US" altLang="zh-CN" sz="1400" dirty="0">
                <a:solidFill>
                  <a:schemeClr val="tx1">
                    <a:lumMod val="50000"/>
                    <a:lumOff val="50000"/>
                  </a:schemeClr>
                </a:solidFill>
                <a:sym typeface="微软雅黑" panose="020B0503020204020204" pitchFamily="34" charset="-122"/>
              </a:rPr>
              <a:t>CNN</a:t>
            </a:r>
            <a:r>
              <a:rPr lang="zh-CN" altLang="en-US" sz="1400" dirty="0">
                <a:solidFill>
                  <a:schemeClr val="tx1">
                    <a:lumMod val="50000"/>
                    <a:lumOff val="50000"/>
                  </a:schemeClr>
                </a:solidFill>
                <a:sym typeface="微软雅黑" panose="020B0503020204020204" pitchFamily="34" charset="-122"/>
              </a:rPr>
              <a:t>卷积神经网络训练，并检测模型的训练结果。</a:t>
            </a:r>
          </a:p>
        </p:txBody>
      </p:sp>
      <p:grpSp>
        <p:nvGrpSpPr>
          <p:cNvPr id="183" name="组合 182"/>
          <p:cNvGrpSpPr/>
          <p:nvPr/>
        </p:nvGrpSpPr>
        <p:grpSpPr>
          <a:xfrm>
            <a:off x="4110492" y="1656070"/>
            <a:ext cx="546935" cy="546935"/>
            <a:chOff x="4110492" y="1656070"/>
            <a:chExt cx="546935" cy="546935"/>
          </a:xfrm>
        </p:grpSpPr>
        <p:sp>
          <p:nvSpPr>
            <p:cNvPr id="169" name="椭圆 168"/>
            <p:cNvSpPr/>
            <p:nvPr/>
          </p:nvSpPr>
          <p:spPr>
            <a:xfrm>
              <a:off x="4110492" y="1656070"/>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70" name="标题 4"/>
            <p:cNvSpPr txBox="1"/>
            <p:nvPr/>
          </p:nvSpPr>
          <p:spPr>
            <a:xfrm>
              <a:off x="4139621" y="1750643"/>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方正兰亭黑简体" panose="02000000000000000000" pitchFamily="2" charset="-122"/>
                  <a:ea typeface="方正兰亭黑简体" panose="02000000000000000000" pitchFamily="2" charset="-122"/>
                </a:rPr>
                <a:t>0</a:t>
              </a:r>
              <a:r>
                <a:rPr lang="zh-CN" altLang="en-US" sz="1600" b="1" dirty="0">
                  <a:solidFill>
                    <a:schemeClr val="bg1"/>
                  </a:solidFill>
                  <a:latin typeface="方正兰亭黑简体" panose="02000000000000000000" pitchFamily="2" charset="-122"/>
                  <a:ea typeface="方正兰亭黑简体" panose="02000000000000000000" pitchFamily="2" charset="-122"/>
                </a:rPr>
                <a:t>４</a:t>
              </a:r>
              <a:endParaRPr lang="en-US" altLang="zh-CN" sz="1600" b="1" dirty="0">
                <a:solidFill>
                  <a:schemeClr val="bg1"/>
                </a:solidFill>
                <a:latin typeface="方正兰亭黑简体" panose="02000000000000000000" pitchFamily="2" charset="-122"/>
                <a:ea typeface="方正兰亭黑简体" panose="02000000000000000000" pitchFamily="2" charset="-122"/>
              </a:endParaRPr>
            </a:p>
          </p:txBody>
        </p:sp>
      </p:grpSp>
      <p:sp>
        <p:nvSpPr>
          <p:cNvPr id="171" name="矩形 170"/>
          <p:cNvSpPr/>
          <p:nvPr/>
        </p:nvSpPr>
        <p:spPr>
          <a:xfrm>
            <a:off x="1366038" y="1438249"/>
            <a:ext cx="2758205" cy="369324"/>
          </a:xfrm>
          <a:prstGeom prst="rect">
            <a:avLst/>
          </a:prstGeom>
        </p:spPr>
        <p:txBody>
          <a:bodyPr wrap="square" lIns="91431" tIns="45716" rIns="91431" bIns="45716">
            <a:spAutoFit/>
          </a:bodyPr>
          <a:lstStyle/>
          <a:p>
            <a:pPr algn="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步骤</a:t>
            </a:r>
            <a:r>
              <a:rPr lang="en-US" altLang="zh-CN"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4</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2" name="矩形 47"/>
          <p:cNvSpPr>
            <a:spLocks noChangeArrowheads="1"/>
          </p:cNvSpPr>
          <p:nvPr/>
        </p:nvSpPr>
        <p:spPr bwMode="auto">
          <a:xfrm>
            <a:off x="1099907" y="1811498"/>
            <a:ext cx="3024336"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识别切割下来的图片并将结果返回服务器</a:t>
            </a:r>
          </a:p>
        </p:txBody>
      </p:sp>
      <p:grpSp>
        <p:nvGrpSpPr>
          <p:cNvPr id="184" name="组合 183"/>
          <p:cNvGrpSpPr/>
          <p:nvPr/>
        </p:nvGrpSpPr>
        <p:grpSpPr>
          <a:xfrm>
            <a:off x="3966476" y="2926741"/>
            <a:ext cx="546935" cy="546935"/>
            <a:chOff x="3966476" y="2926741"/>
            <a:chExt cx="546935" cy="546935"/>
          </a:xfrm>
        </p:grpSpPr>
        <p:sp>
          <p:nvSpPr>
            <p:cNvPr id="173" name="椭圆 172"/>
            <p:cNvSpPr/>
            <p:nvPr/>
          </p:nvSpPr>
          <p:spPr>
            <a:xfrm>
              <a:off x="3966476" y="2926741"/>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74" name="标题 4"/>
            <p:cNvSpPr txBox="1"/>
            <p:nvPr/>
          </p:nvSpPr>
          <p:spPr>
            <a:xfrm>
              <a:off x="3995605" y="3021314"/>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方正兰亭黑简体" panose="02000000000000000000" pitchFamily="2" charset="-122"/>
                  <a:ea typeface="方正兰亭黑简体" panose="02000000000000000000" pitchFamily="2" charset="-122"/>
                </a:rPr>
                <a:t>0</a:t>
              </a:r>
              <a:r>
                <a:rPr lang="zh-CN" altLang="en-US" sz="1600" b="1" dirty="0">
                  <a:solidFill>
                    <a:schemeClr val="bg1"/>
                  </a:solidFill>
                  <a:latin typeface="方正兰亭黑简体" panose="02000000000000000000" pitchFamily="2" charset="-122"/>
                  <a:ea typeface="方正兰亭黑简体" panose="02000000000000000000" pitchFamily="2" charset="-122"/>
                </a:rPr>
                <a:t>５</a:t>
              </a:r>
              <a:endParaRPr lang="en-US" altLang="zh-CN" sz="1600" b="1" dirty="0">
                <a:solidFill>
                  <a:schemeClr val="bg1"/>
                </a:solidFill>
                <a:latin typeface="方正兰亭黑简体" panose="02000000000000000000" pitchFamily="2" charset="-122"/>
                <a:ea typeface="方正兰亭黑简体" panose="02000000000000000000" pitchFamily="2" charset="-122"/>
              </a:endParaRPr>
            </a:p>
          </p:txBody>
        </p:sp>
      </p:grpSp>
      <p:sp>
        <p:nvSpPr>
          <p:cNvPr id="175" name="矩形 174"/>
          <p:cNvSpPr/>
          <p:nvPr/>
        </p:nvSpPr>
        <p:spPr>
          <a:xfrm>
            <a:off x="1222022" y="2708920"/>
            <a:ext cx="2758205" cy="369324"/>
          </a:xfrm>
          <a:prstGeom prst="rect">
            <a:avLst/>
          </a:prstGeom>
        </p:spPr>
        <p:txBody>
          <a:bodyPr wrap="square" lIns="91431" tIns="45716" rIns="91431" bIns="45716">
            <a:spAutoFit/>
          </a:bodyPr>
          <a:lstStyle/>
          <a:p>
            <a:pPr algn="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步骤</a:t>
            </a:r>
            <a:r>
              <a:rPr lang="en-US" altLang="zh-CN"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5</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6" name="矩形 47"/>
          <p:cNvSpPr>
            <a:spLocks noChangeArrowheads="1"/>
          </p:cNvSpPr>
          <p:nvPr/>
        </p:nvSpPr>
        <p:spPr bwMode="auto">
          <a:xfrm>
            <a:off x="955891" y="3082169"/>
            <a:ext cx="3024336" cy="32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服务器将得到的结果进行计算比较</a:t>
            </a:r>
          </a:p>
        </p:txBody>
      </p:sp>
      <p:grpSp>
        <p:nvGrpSpPr>
          <p:cNvPr id="185" name="组合 184"/>
          <p:cNvGrpSpPr/>
          <p:nvPr/>
        </p:nvGrpSpPr>
        <p:grpSpPr>
          <a:xfrm>
            <a:off x="4326516" y="4150877"/>
            <a:ext cx="546935" cy="546935"/>
            <a:chOff x="4326516" y="4150877"/>
            <a:chExt cx="546935" cy="546935"/>
          </a:xfrm>
        </p:grpSpPr>
        <p:sp>
          <p:nvSpPr>
            <p:cNvPr id="177" name="椭圆 176"/>
            <p:cNvSpPr/>
            <p:nvPr/>
          </p:nvSpPr>
          <p:spPr>
            <a:xfrm>
              <a:off x="4326516" y="4150877"/>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78" name="标题 4"/>
            <p:cNvSpPr txBox="1"/>
            <p:nvPr/>
          </p:nvSpPr>
          <p:spPr>
            <a:xfrm>
              <a:off x="4355645" y="4245450"/>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方正兰亭黑简体" panose="02000000000000000000" pitchFamily="2" charset="-122"/>
                  <a:ea typeface="方正兰亭黑简体" panose="02000000000000000000" pitchFamily="2" charset="-122"/>
                </a:rPr>
                <a:t>0</a:t>
              </a:r>
              <a:r>
                <a:rPr lang="zh-CN" altLang="en-US" sz="1600" b="1" dirty="0">
                  <a:solidFill>
                    <a:schemeClr val="bg1"/>
                  </a:solidFill>
                  <a:latin typeface="方正兰亭黑简体" panose="02000000000000000000" pitchFamily="2" charset="-122"/>
                  <a:ea typeface="方正兰亭黑简体" panose="02000000000000000000" pitchFamily="2" charset="-122"/>
                </a:rPr>
                <a:t>６</a:t>
              </a:r>
              <a:endParaRPr lang="en-US" altLang="zh-CN" sz="1600" b="1" dirty="0">
                <a:solidFill>
                  <a:schemeClr val="bg1"/>
                </a:solidFill>
                <a:latin typeface="方正兰亭黑简体" panose="02000000000000000000" pitchFamily="2" charset="-122"/>
                <a:ea typeface="方正兰亭黑简体" panose="02000000000000000000" pitchFamily="2" charset="-122"/>
              </a:endParaRPr>
            </a:p>
          </p:txBody>
        </p:sp>
      </p:grpSp>
      <p:sp>
        <p:nvSpPr>
          <p:cNvPr id="179" name="矩形 178"/>
          <p:cNvSpPr/>
          <p:nvPr/>
        </p:nvSpPr>
        <p:spPr>
          <a:xfrm>
            <a:off x="1582062" y="3933056"/>
            <a:ext cx="2758205" cy="369324"/>
          </a:xfrm>
          <a:prstGeom prst="rect">
            <a:avLst/>
          </a:prstGeom>
        </p:spPr>
        <p:txBody>
          <a:bodyPr wrap="square" lIns="91431" tIns="45716" rIns="91431" bIns="45716">
            <a:spAutoFit/>
          </a:bodyPr>
          <a:lstStyle/>
          <a:p>
            <a:pPr algn="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步骤</a:t>
            </a:r>
            <a:r>
              <a:rPr lang="en-US" altLang="zh-CN"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6</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0" name="矩形 47"/>
          <p:cNvSpPr>
            <a:spLocks noChangeArrowheads="1"/>
          </p:cNvSpPr>
          <p:nvPr/>
        </p:nvSpPr>
        <p:spPr bwMode="auto">
          <a:xfrm>
            <a:off x="1315931" y="4306305"/>
            <a:ext cx="3024336" cy="32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返回结果，并提示用户对错</a:t>
            </a:r>
          </a:p>
        </p:txBody>
      </p:sp>
      <p:sp>
        <p:nvSpPr>
          <p:cNvPr id="181" name="标题 4"/>
          <p:cNvSpPr txBox="1"/>
          <p:nvPr/>
        </p:nvSpPr>
        <p:spPr>
          <a:xfrm>
            <a:off x="5737547" y="3098912"/>
            <a:ext cx="698327"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b="1" dirty="0">
                <a:solidFill>
                  <a:schemeClr val="bg1"/>
                </a:solidFill>
                <a:latin typeface="方正兰亭黑简体" panose="02000000000000000000" pitchFamily="2" charset="-122"/>
                <a:ea typeface="方正兰亭黑简体" panose="02000000000000000000" pitchFamily="2" charset="-122"/>
              </a:rPr>
              <a:t>大致步骤</a:t>
            </a:r>
            <a:endParaRPr lang="en-US" altLang="zh-CN" sz="2000" b="1" dirty="0">
              <a:solidFill>
                <a:schemeClr val="bg1"/>
              </a:solidFill>
              <a:latin typeface="方正兰亭黑简体" panose="02000000000000000000" pitchFamily="2" charset="-122"/>
              <a:ea typeface="方正兰亭黑简体" panose="02000000000000000000" pitchFamily="2" charset="-122"/>
            </a:endParaRPr>
          </a:p>
        </p:txBody>
      </p:sp>
      <p:sp>
        <p:nvSpPr>
          <p:cNvPr id="186" name="TextBox 185"/>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81"/>
                                        </p:tgtEl>
                                        <p:attrNameLst>
                                          <p:attrName>style.visibility</p:attrName>
                                        </p:attrNameLst>
                                      </p:cBhvr>
                                      <p:to>
                                        <p:strVal val="visible"/>
                                      </p:to>
                                    </p:set>
                                    <p:anim calcmode="lin" valueType="num">
                                      <p:cBhvr>
                                        <p:cTn id="11" dur="500" fill="hold"/>
                                        <p:tgtEl>
                                          <p:spTgt spid="181"/>
                                        </p:tgtEl>
                                        <p:attrNameLst>
                                          <p:attrName>ppt_w</p:attrName>
                                        </p:attrNameLst>
                                      </p:cBhvr>
                                      <p:tavLst>
                                        <p:tav tm="0">
                                          <p:val>
                                            <p:fltVal val="0"/>
                                          </p:val>
                                        </p:tav>
                                        <p:tav tm="100000">
                                          <p:val>
                                            <p:strVal val="#ppt_w"/>
                                          </p:val>
                                        </p:tav>
                                      </p:tavLst>
                                    </p:anim>
                                    <p:anim calcmode="lin" valueType="num">
                                      <p:cBhvr>
                                        <p:cTn id="12" dur="500" fill="hold"/>
                                        <p:tgtEl>
                                          <p:spTgt spid="181"/>
                                        </p:tgtEl>
                                        <p:attrNameLst>
                                          <p:attrName>ppt_h</p:attrName>
                                        </p:attrNameLst>
                                      </p:cBhvr>
                                      <p:tavLst>
                                        <p:tav tm="0">
                                          <p:val>
                                            <p:fltVal val="0"/>
                                          </p:val>
                                        </p:tav>
                                        <p:tav tm="100000">
                                          <p:val>
                                            <p:strVal val="#ppt_h"/>
                                          </p:val>
                                        </p:tav>
                                      </p:tavLst>
                                    </p:anim>
                                    <p:animEffect transition="in" filter="fade">
                                      <p:cBhvr>
                                        <p:cTn id="13" dur="500"/>
                                        <p:tgtEl>
                                          <p:spTgt spid="181"/>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59"/>
                                        </p:tgtEl>
                                        <p:attrNameLst>
                                          <p:attrName>style.visibility</p:attrName>
                                        </p:attrNameLst>
                                      </p:cBhvr>
                                      <p:to>
                                        <p:strVal val="visible"/>
                                      </p:to>
                                    </p:set>
                                    <p:anim calcmode="lin" valueType="num">
                                      <p:cBhvr additive="base">
                                        <p:cTn id="22" dur="500" fill="hold"/>
                                        <p:tgtEl>
                                          <p:spTgt spid="159"/>
                                        </p:tgtEl>
                                        <p:attrNameLst>
                                          <p:attrName>ppt_x</p:attrName>
                                        </p:attrNameLst>
                                      </p:cBhvr>
                                      <p:tavLst>
                                        <p:tav tm="0">
                                          <p:val>
                                            <p:strVal val="1+#ppt_w/2"/>
                                          </p:val>
                                        </p:tav>
                                        <p:tav tm="100000">
                                          <p:val>
                                            <p:strVal val="#ppt_x"/>
                                          </p:val>
                                        </p:tav>
                                      </p:tavLst>
                                    </p:anim>
                                    <p:anim calcmode="lin" valueType="num">
                                      <p:cBhvr additive="base">
                                        <p:cTn id="23" dur="500" fill="hold"/>
                                        <p:tgtEl>
                                          <p:spTgt spid="15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160"/>
                                        </p:tgtEl>
                                        <p:attrNameLst>
                                          <p:attrName>style.visibility</p:attrName>
                                        </p:attrNameLst>
                                      </p:cBhvr>
                                      <p:to>
                                        <p:strVal val="visible"/>
                                      </p:to>
                                    </p:set>
                                    <p:anim calcmode="lin" valueType="num">
                                      <p:cBhvr additive="base">
                                        <p:cTn id="27" dur="500" fill="hold"/>
                                        <p:tgtEl>
                                          <p:spTgt spid="160"/>
                                        </p:tgtEl>
                                        <p:attrNameLst>
                                          <p:attrName>ppt_x</p:attrName>
                                        </p:attrNameLst>
                                      </p:cBhvr>
                                      <p:tavLst>
                                        <p:tav tm="0">
                                          <p:val>
                                            <p:strVal val="1+#ppt_w/2"/>
                                          </p:val>
                                        </p:tav>
                                        <p:tav tm="100000">
                                          <p:val>
                                            <p:strVal val="#ppt_x"/>
                                          </p:val>
                                        </p:tav>
                                      </p:tavLst>
                                    </p:anim>
                                    <p:anim calcmode="lin" valueType="num">
                                      <p:cBhvr additive="base">
                                        <p:cTn id="28" dur="500" fill="hold"/>
                                        <p:tgtEl>
                                          <p:spTgt spid="160"/>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1+#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163"/>
                                        </p:tgtEl>
                                        <p:attrNameLst>
                                          <p:attrName>style.visibility</p:attrName>
                                        </p:attrNameLst>
                                      </p:cBhvr>
                                      <p:to>
                                        <p:strVal val="visible"/>
                                      </p:to>
                                    </p:set>
                                    <p:anim calcmode="lin" valueType="num">
                                      <p:cBhvr additive="base">
                                        <p:cTn id="37" dur="500" fill="hold"/>
                                        <p:tgtEl>
                                          <p:spTgt spid="163"/>
                                        </p:tgtEl>
                                        <p:attrNameLst>
                                          <p:attrName>ppt_x</p:attrName>
                                        </p:attrNameLst>
                                      </p:cBhvr>
                                      <p:tavLst>
                                        <p:tav tm="0">
                                          <p:val>
                                            <p:strVal val="1+#ppt_w/2"/>
                                          </p:val>
                                        </p:tav>
                                        <p:tav tm="100000">
                                          <p:val>
                                            <p:strVal val="#ppt_x"/>
                                          </p:val>
                                        </p:tav>
                                      </p:tavLst>
                                    </p:anim>
                                    <p:anim calcmode="lin" valueType="num">
                                      <p:cBhvr additive="base">
                                        <p:cTn id="38" dur="500" fill="hold"/>
                                        <p:tgtEl>
                                          <p:spTgt spid="163"/>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grpId="0" nodeType="afterEffect">
                                  <p:stCondLst>
                                    <p:cond delay="0"/>
                                  </p:stCondLst>
                                  <p:childTnLst>
                                    <p:set>
                                      <p:cBhvr>
                                        <p:cTn id="41" dur="1" fill="hold">
                                          <p:stCondLst>
                                            <p:cond delay="0"/>
                                          </p:stCondLst>
                                        </p:cTn>
                                        <p:tgtEl>
                                          <p:spTgt spid="164"/>
                                        </p:tgtEl>
                                        <p:attrNameLst>
                                          <p:attrName>style.visibility</p:attrName>
                                        </p:attrNameLst>
                                      </p:cBhvr>
                                      <p:to>
                                        <p:strVal val="visible"/>
                                      </p:to>
                                    </p:set>
                                    <p:anim calcmode="lin" valueType="num">
                                      <p:cBhvr additive="base">
                                        <p:cTn id="42" dur="500" fill="hold"/>
                                        <p:tgtEl>
                                          <p:spTgt spid="164"/>
                                        </p:tgtEl>
                                        <p:attrNameLst>
                                          <p:attrName>ppt_x</p:attrName>
                                        </p:attrNameLst>
                                      </p:cBhvr>
                                      <p:tavLst>
                                        <p:tav tm="0">
                                          <p:val>
                                            <p:strVal val="1+#ppt_w/2"/>
                                          </p:val>
                                        </p:tav>
                                        <p:tav tm="100000">
                                          <p:val>
                                            <p:strVal val="#ppt_x"/>
                                          </p:val>
                                        </p:tav>
                                      </p:tavLst>
                                    </p:anim>
                                    <p:anim calcmode="lin" valueType="num">
                                      <p:cBhvr additive="base">
                                        <p:cTn id="43" dur="500" fill="hold"/>
                                        <p:tgtEl>
                                          <p:spTgt spid="164"/>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fill="hold" nodeType="afterEffect">
                                  <p:stCondLst>
                                    <p:cond delay="0"/>
                                  </p:stCondLst>
                                  <p:childTnLst>
                                    <p:set>
                                      <p:cBhvr>
                                        <p:cTn id="46" dur="1" fill="hold">
                                          <p:stCondLst>
                                            <p:cond delay="0"/>
                                          </p:stCondLst>
                                        </p:cTn>
                                        <p:tgtEl>
                                          <p:spTgt spid="182"/>
                                        </p:tgtEl>
                                        <p:attrNameLst>
                                          <p:attrName>style.visibility</p:attrName>
                                        </p:attrNameLst>
                                      </p:cBhvr>
                                      <p:to>
                                        <p:strVal val="visible"/>
                                      </p:to>
                                    </p:set>
                                    <p:anim calcmode="lin" valueType="num">
                                      <p:cBhvr additive="base">
                                        <p:cTn id="47" dur="500" fill="hold"/>
                                        <p:tgtEl>
                                          <p:spTgt spid="182"/>
                                        </p:tgtEl>
                                        <p:attrNameLst>
                                          <p:attrName>ppt_x</p:attrName>
                                        </p:attrNameLst>
                                      </p:cBhvr>
                                      <p:tavLst>
                                        <p:tav tm="0">
                                          <p:val>
                                            <p:strVal val="1+#ppt_w/2"/>
                                          </p:val>
                                        </p:tav>
                                        <p:tav tm="100000">
                                          <p:val>
                                            <p:strVal val="#ppt_x"/>
                                          </p:val>
                                        </p:tav>
                                      </p:tavLst>
                                    </p:anim>
                                    <p:anim calcmode="lin" valueType="num">
                                      <p:cBhvr additive="base">
                                        <p:cTn id="48" dur="500" fill="hold"/>
                                        <p:tgtEl>
                                          <p:spTgt spid="182"/>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2" fill="hold" grpId="0" nodeType="afterEffect">
                                  <p:stCondLst>
                                    <p:cond delay="0"/>
                                  </p:stCondLst>
                                  <p:childTnLst>
                                    <p:set>
                                      <p:cBhvr>
                                        <p:cTn id="51" dur="1" fill="hold">
                                          <p:stCondLst>
                                            <p:cond delay="0"/>
                                          </p:stCondLst>
                                        </p:cTn>
                                        <p:tgtEl>
                                          <p:spTgt spid="167"/>
                                        </p:tgtEl>
                                        <p:attrNameLst>
                                          <p:attrName>style.visibility</p:attrName>
                                        </p:attrNameLst>
                                      </p:cBhvr>
                                      <p:to>
                                        <p:strVal val="visible"/>
                                      </p:to>
                                    </p:set>
                                    <p:anim calcmode="lin" valueType="num">
                                      <p:cBhvr additive="base">
                                        <p:cTn id="52" dur="500" fill="hold"/>
                                        <p:tgtEl>
                                          <p:spTgt spid="167"/>
                                        </p:tgtEl>
                                        <p:attrNameLst>
                                          <p:attrName>ppt_x</p:attrName>
                                        </p:attrNameLst>
                                      </p:cBhvr>
                                      <p:tavLst>
                                        <p:tav tm="0">
                                          <p:val>
                                            <p:strVal val="1+#ppt_w/2"/>
                                          </p:val>
                                        </p:tav>
                                        <p:tav tm="100000">
                                          <p:val>
                                            <p:strVal val="#ppt_x"/>
                                          </p:val>
                                        </p:tav>
                                      </p:tavLst>
                                    </p:anim>
                                    <p:anim calcmode="lin" valueType="num">
                                      <p:cBhvr additive="base">
                                        <p:cTn id="53" dur="500" fill="hold"/>
                                        <p:tgtEl>
                                          <p:spTgt spid="167"/>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fill="hold" grpId="0" nodeType="afterEffect">
                                  <p:stCondLst>
                                    <p:cond delay="0"/>
                                  </p:stCondLst>
                                  <p:childTnLst>
                                    <p:set>
                                      <p:cBhvr>
                                        <p:cTn id="56" dur="1" fill="hold">
                                          <p:stCondLst>
                                            <p:cond delay="0"/>
                                          </p:stCondLst>
                                        </p:cTn>
                                        <p:tgtEl>
                                          <p:spTgt spid="168"/>
                                        </p:tgtEl>
                                        <p:attrNameLst>
                                          <p:attrName>style.visibility</p:attrName>
                                        </p:attrNameLst>
                                      </p:cBhvr>
                                      <p:to>
                                        <p:strVal val="visible"/>
                                      </p:to>
                                    </p:set>
                                    <p:anim calcmode="lin" valueType="num">
                                      <p:cBhvr additive="base">
                                        <p:cTn id="57" dur="500" fill="hold"/>
                                        <p:tgtEl>
                                          <p:spTgt spid="168"/>
                                        </p:tgtEl>
                                        <p:attrNameLst>
                                          <p:attrName>ppt_x</p:attrName>
                                        </p:attrNameLst>
                                      </p:cBhvr>
                                      <p:tavLst>
                                        <p:tav tm="0">
                                          <p:val>
                                            <p:strVal val="1+#ppt_w/2"/>
                                          </p:val>
                                        </p:tav>
                                        <p:tav tm="100000">
                                          <p:val>
                                            <p:strVal val="#ppt_x"/>
                                          </p:val>
                                        </p:tav>
                                      </p:tavLst>
                                    </p:anim>
                                    <p:anim calcmode="lin" valueType="num">
                                      <p:cBhvr additive="base">
                                        <p:cTn id="58" dur="500" fill="hold"/>
                                        <p:tgtEl>
                                          <p:spTgt spid="168"/>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2" presetClass="entr" presetSubtype="8" fill="hold" nodeType="afterEffect">
                                  <p:stCondLst>
                                    <p:cond delay="0"/>
                                  </p:stCondLst>
                                  <p:childTnLst>
                                    <p:set>
                                      <p:cBhvr>
                                        <p:cTn id="61" dur="1" fill="hold">
                                          <p:stCondLst>
                                            <p:cond delay="0"/>
                                          </p:stCondLst>
                                        </p:cTn>
                                        <p:tgtEl>
                                          <p:spTgt spid="183"/>
                                        </p:tgtEl>
                                        <p:attrNameLst>
                                          <p:attrName>style.visibility</p:attrName>
                                        </p:attrNameLst>
                                      </p:cBhvr>
                                      <p:to>
                                        <p:strVal val="visible"/>
                                      </p:to>
                                    </p:set>
                                    <p:anim calcmode="lin" valueType="num">
                                      <p:cBhvr additive="base">
                                        <p:cTn id="62" dur="500" fill="hold"/>
                                        <p:tgtEl>
                                          <p:spTgt spid="183"/>
                                        </p:tgtEl>
                                        <p:attrNameLst>
                                          <p:attrName>ppt_x</p:attrName>
                                        </p:attrNameLst>
                                      </p:cBhvr>
                                      <p:tavLst>
                                        <p:tav tm="0">
                                          <p:val>
                                            <p:strVal val="0-#ppt_w/2"/>
                                          </p:val>
                                        </p:tav>
                                        <p:tav tm="100000">
                                          <p:val>
                                            <p:strVal val="#ppt_x"/>
                                          </p:val>
                                        </p:tav>
                                      </p:tavLst>
                                    </p:anim>
                                    <p:anim calcmode="lin" valueType="num">
                                      <p:cBhvr additive="base">
                                        <p:cTn id="63" dur="500" fill="hold"/>
                                        <p:tgtEl>
                                          <p:spTgt spid="183"/>
                                        </p:tgtEl>
                                        <p:attrNameLst>
                                          <p:attrName>ppt_y</p:attrName>
                                        </p:attrNameLst>
                                      </p:cBhvr>
                                      <p:tavLst>
                                        <p:tav tm="0">
                                          <p:val>
                                            <p:strVal val="#ppt_y"/>
                                          </p:val>
                                        </p:tav>
                                        <p:tav tm="100000">
                                          <p:val>
                                            <p:strVal val="#ppt_y"/>
                                          </p:val>
                                        </p:tav>
                                      </p:tavLst>
                                    </p:anim>
                                  </p:childTnLst>
                                </p:cTn>
                              </p:par>
                            </p:childTnLst>
                          </p:cTn>
                        </p:par>
                        <p:par>
                          <p:cTn id="64" fill="hold">
                            <p:stCondLst>
                              <p:cond delay="6000"/>
                            </p:stCondLst>
                            <p:childTnLst>
                              <p:par>
                                <p:cTn id="65" presetID="2" presetClass="entr" presetSubtype="8" fill="hold" grpId="0" nodeType="afterEffect">
                                  <p:stCondLst>
                                    <p:cond delay="0"/>
                                  </p:stCondLst>
                                  <p:childTnLst>
                                    <p:set>
                                      <p:cBhvr>
                                        <p:cTn id="66" dur="1" fill="hold">
                                          <p:stCondLst>
                                            <p:cond delay="0"/>
                                          </p:stCondLst>
                                        </p:cTn>
                                        <p:tgtEl>
                                          <p:spTgt spid="171"/>
                                        </p:tgtEl>
                                        <p:attrNameLst>
                                          <p:attrName>style.visibility</p:attrName>
                                        </p:attrNameLst>
                                      </p:cBhvr>
                                      <p:to>
                                        <p:strVal val="visible"/>
                                      </p:to>
                                    </p:set>
                                    <p:anim calcmode="lin" valueType="num">
                                      <p:cBhvr additive="base">
                                        <p:cTn id="67" dur="500" fill="hold"/>
                                        <p:tgtEl>
                                          <p:spTgt spid="171"/>
                                        </p:tgtEl>
                                        <p:attrNameLst>
                                          <p:attrName>ppt_x</p:attrName>
                                        </p:attrNameLst>
                                      </p:cBhvr>
                                      <p:tavLst>
                                        <p:tav tm="0">
                                          <p:val>
                                            <p:strVal val="0-#ppt_w/2"/>
                                          </p:val>
                                        </p:tav>
                                        <p:tav tm="100000">
                                          <p:val>
                                            <p:strVal val="#ppt_x"/>
                                          </p:val>
                                        </p:tav>
                                      </p:tavLst>
                                    </p:anim>
                                    <p:anim calcmode="lin" valueType="num">
                                      <p:cBhvr additive="base">
                                        <p:cTn id="68" dur="500" fill="hold"/>
                                        <p:tgtEl>
                                          <p:spTgt spid="171"/>
                                        </p:tgtEl>
                                        <p:attrNameLst>
                                          <p:attrName>ppt_y</p:attrName>
                                        </p:attrNameLst>
                                      </p:cBhvr>
                                      <p:tavLst>
                                        <p:tav tm="0">
                                          <p:val>
                                            <p:strVal val="#ppt_y"/>
                                          </p:val>
                                        </p:tav>
                                        <p:tav tm="100000">
                                          <p:val>
                                            <p:strVal val="#ppt_y"/>
                                          </p:val>
                                        </p:tav>
                                      </p:tavLst>
                                    </p:anim>
                                  </p:childTnLst>
                                </p:cTn>
                              </p:par>
                            </p:childTnLst>
                          </p:cTn>
                        </p:par>
                        <p:par>
                          <p:cTn id="69" fill="hold">
                            <p:stCondLst>
                              <p:cond delay="6500"/>
                            </p:stCondLst>
                            <p:childTnLst>
                              <p:par>
                                <p:cTn id="70" presetID="2" presetClass="entr" presetSubtype="8" fill="hold" grpId="0" nodeType="afterEffect">
                                  <p:stCondLst>
                                    <p:cond delay="0"/>
                                  </p:stCondLst>
                                  <p:childTnLst>
                                    <p:set>
                                      <p:cBhvr>
                                        <p:cTn id="71" dur="1" fill="hold">
                                          <p:stCondLst>
                                            <p:cond delay="0"/>
                                          </p:stCondLst>
                                        </p:cTn>
                                        <p:tgtEl>
                                          <p:spTgt spid="172"/>
                                        </p:tgtEl>
                                        <p:attrNameLst>
                                          <p:attrName>style.visibility</p:attrName>
                                        </p:attrNameLst>
                                      </p:cBhvr>
                                      <p:to>
                                        <p:strVal val="visible"/>
                                      </p:to>
                                    </p:set>
                                    <p:anim calcmode="lin" valueType="num">
                                      <p:cBhvr additive="base">
                                        <p:cTn id="72" dur="500" fill="hold"/>
                                        <p:tgtEl>
                                          <p:spTgt spid="172"/>
                                        </p:tgtEl>
                                        <p:attrNameLst>
                                          <p:attrName>ppt_x</p:attrName>
                                        </p:attrNameLst>
                                      </p:cBhvr>
                                      <p:tavLst>
                                        <p:tav tm="0">
                                          <p:val>
                                            <p:strVal val="0-#ppt_w/2"/>
                                          </p:val>
                                        </p:tav>
                                        <p:tav tm="100000">
                                          <p:val>
                                            <p:strVal val="#ppt_x"/>
                                          </p:val>
                                        </p:tav>
                                      </p:tavLst>
                                    </p:anim>
                                    <p:anim calcmode="lin" valueType="num">
                                      <p:cBhvr additive="base">
                                        <p:cTn id="73" dur="500" fill="hold"/>
                                        <p:tgtEl>
                                          <p:spTgt spid="172"/>
                                        </p:tgtEl>
                                        <p:attrNameLst>
                                          <p:attrName>ppt_y</p:attrName>
                                        </p:attrNameLst>
                                      </p:cBhvr>
                                      <p:tavLst>
                                        <p:tav tm="0">
                                          <p:val>
                                            <p:strVal val="#ppt_y"/>
                                          </p:val>
                                        </p:tav>
                                        <p:tav tm="100000">
                                          <p:val>
                                            <p:strVal val="#ppt_y"/>
                                          </p:val>
                                        </p:tav>
                                      </p:tavLst>
                                    </p:anim>
                                  </p:childTnLst>
                                </p:cTn>
                              </p:par>
                            </p:childTnLst>
                          </p:cTn>
                        </p:par>
                        <p:par>
                          <p:cTn id="74" fill="hold">
                            <p:stCondLst>
                              <p:cond delay="7000"/>
                            </p:stCondLst>
                            <p:childTnLst>
                              <p:par>
                                <p:cTn id="75" presetID="2" presetClass="entr" presetSubtype="8" fill="hold" nodeType="afterEffect">
                                  <p:stCondLst>
                                    <p:cond delay="0"/>
                                  </p:stCondLst>
                                  <p:childTnLst>
                                    <p:set>
                                      <p:cBhvr>
                                        <p:cTn id="76" dur="1" fill="hold">
                                          <p:stCondLst>
                                            <p:cond delay="0"/>
                                          </p:stCondLst>
                                        </p:cTn>
                                        <p:tgtEl>
                                          <p:spTgt spid="184"/>
                                        </p:tgtEl>
                                        <p:attrNameLst>
                                          <p:attrName>style.visibility</p:attrName>
                                        </p:attrNameLst>
                                      </p:cBhvr>
                                      <p:to>
                                        <p:strVal val="visible"/>
                                      </p:to>
                                    </p:set>
                                    <p:anim calcmode="lin" valueType="num">
                                      <p:cBhvr additive="base">
                                        <p:cTn id="77" dur="500" fill="hold"/>
                                        <p:tgtEl>
                                          <p:spTgt spid="184"/>
                                        </p:tgtEl>
                                        <p:attrNameLst>
                                          <p:attrName>ppt_x</p:attrName>
                                        </p:attrNameLst>
                                      </p:cBhvr>
                                      <p:tavLst>
                                        <p:tav tm="0">
                                          <p:val>
                                            <p:strVal val="0-#ppt_w/2"/>
                                          </p:val>
                                        </p:tav>
                                        <p:tav tm="100000">
                                          <p:val>
                                            <p:strVal val="#ppt_x"/>
                                          </p:val>
                                        </p:tav>
                                      </p:tavLst>
                                    </p:anim>
                                    <p:anim calcmode="lin" valueType="num">
                                      <p:cBhvr additive="base">
                                        <p:cTn id="78" dur="500" fill="hold"/>
                                        <p:tgtEl>
                                          <p:spTgt spid="184"/>
                                        </p:tgtEl>
                                        <p:attrNameLst>
                                          <p:attrName>ppt_y</p:attrName>
                                        </p:attrNameLst>
                                      </p:cBhvr>
                                      <p:tavLst>
                                        <p:tav tm="0">
                                          <p:val>
                                            <p:strVal val="#ppt_y"/>
                                          </p:val>
                                        </p:tav>
                                        <p:tav tm="100000">
                                          <p:val>
                                            <p:strVal val="#ppt_y"/>
                                          </p:val>
                                        </p:tav>
                                      </p:tavLst>
                                    </p:anim>
                                  </p:childTnLst>
                                </p:cTn>
                              </p:par>
                            </p:childTnLst>
                          </p:cTn>
                        </p:par>
                        <p:par>
                          <p:cTn id="79" fill="hold">
                            <p:stCondLst>
                              <p:cond delay="7500"/>
                            </p:stCondLst>
                            <p:childTnLst>
                              <p:par>
                                <p:cTn id="80" presetID="2" presetClass="entr" presetSubtype="8" fill="hold" grpId="0" nodeType="afterEffect">
                                  <p:stCondLst>
                                    <p:cond delay="0"/>
                                  </p:stCondLst>
                                  <p:childTnLst>
                                    <p:set>
                                      <p:cBhvr>
                                        <p:cTn id="81" dur="1" fill="hold">
                                          <p:stCondLst>
                                            <p:cond delay="0"/>
                                          </p:stCondLst>
                                        </p:cTn>
                                        <p:tgtEl>
                                          <p:spTgt spid="175"/>
                                        </p:tgtEl>
                                        <p:attrNameLst>
                                          <p:attrName>style.visibility</p:attrName>
                                        </p:attrNameLst>
                                      </p:cBhvr>
                                      <p:to>
                                        <p:strVal val="visible"/>
                                      </p:to>
                                    </p:set>
                                    <p:anim calcmode="lin" valueType="num">
                                      <p:cBhvr additive="base">
                                        <p:cTn id="82" dur="500" fill="hold"/>
                                        <p:tgtEl>
                                          <p:spTgt spid="175"/>
                                        </p:tgtEl>
                                        <p:attrNameLst>
                                          <p:attrName>ppt_x</p:attrName>
                                        </p:attrNameLst>
                                      </p:cBhvr>
                                      <p:tavLst>
                                        <p:tav tm="0">
                                          <p:val>
                                            <p:strVal val="0-#ppt_w/2"/>
                                          </p:val>
                                        </p:tav>
                                        <p:tav tm="100000">
                                          <p:val>
                                            <p:strVal val="#ppt_x"/>
                                          </p:val>
                                        </p:tav>
                                      </p:tavLst>
                                    </p:anim>
                                    <p:anim calcmode="lin" valueType="num">
                                      <p:cBhvr additive="base">
                                        <p:cTn id="83" dur="500" fill="hold"/>
                                        <p:tgtEl>
                                          <p:spTgt spid="175"/>
                                        </p:tgtEl>
                                        <p:attrNameLst>
                                          <p:attrName>ppt_y</p:attrName>
                                        </p:attrNameLst>
                                      </p:cBhvr>
                                      <p:tavLst>
                                        <p:tav tm="0">
                                          <p:val>
                                            <p:strVal val="#ppt_y"/>
                                          </p:val>
                                        </p:tav>
                                        <p:tav tm="100000">
                                          <p:val>
                                            <p:strVal val="#ppt_y"/>
                                          </p:val>
                                        </p:tav>
                                      </p:tavLst>
                                    </p:anim>
                                  </p:childTnLst>
                                </p:cTn>
                              </p:par>
                            </p:childTnLst>
                          </p:cTn>
                        </p:par>
                        <p:par>
                          <p:cTn id="84" fill="hold">
                            <p:stCondLst>
                              <p:cond delay="8000"/>
                            </p:stCondLst>
                            <p:childTnLst>
                              <p:par>
                                <p:cTn id="85" presetID="2" presetClass="entr" presetSubtype="8" fill="hold" grpId="0" nodeType="afterEffect">
                                  <p:stCondLst>
                                    <p:cond delay="0"/>
                                  </p:stCondLst>
                                  <p:childTnLst>
                                    <p:set>
                                      <p:cBhvr>
                                        <p:cTn id="86" dur="1" fill="hold">
                                          <p:stCondLst>
                                            <p:cond delay="0"/>
                                          </p:stCondLst>
                                        </p:cTn>
                                        <p:tgtEl>
                                          <p:spTgt spid="176"/>
                                        </p:tgtEl>
                                        <p:attrNameLst>
                                          <p:attrName>style.visibility</p:attrName>
                                        </p:attrNameLst>
                                      </p:cBhvr>
                                      <p:to>
                                        <p:strVal val="visible"/>
                                      </p:to>
                                    </p:set>
                                    <p:anim calcmode="lin" valueType="num">
                                      <p:cBhvr additive="base">
                                        <p:cTn id="87" dur="500" fill="hold"/>
                                        <p:tgtEl>
                                          <p:spTgt spid="176"/>
                                        </p:tgtEl>
                                        <p:attrNameLst>
                                          <p:attrName>ppt_x</p:attrName>
                                        </p:attrNameLst>
                                      </p:cBhvr>
                                      <p:tavLst>
                                        <p:tav tm="0">
                                          <p:val>
                                            <p:strVal val="0-#ppt_w/2"/>
                                          </p:val>
                                        </p:tav>
                                        <p:tav tm="100000">
                                          <p:val>
                                            <p:strVal val="#ppt_x"/>
                                          </p:val>
                                        </p:tav>
                                      </p:tavLst>
                                    </p:anim>
                                    <p:anim calcmode="lin" valueType="num">
                                      <p:cBhvr additive="base">
                                        <p:cTn id="88" dur="500" fill="hold"/>
                                        <p:tgtEl>
                                          <p:spTgt spid="176"/>
                                        </p:tgtEl>
                                        <p:attrNameLst>
                                          <p:attrName>ppt_y</p:attrName>
                                        </p:attrNameLst>
                                      </p:cBhvr>
                                      <p:tavLst>
                                        <p:tav tm="0">
                                          <p:val>
                                            <p:strVal val="#ppt_y"/>
                                          </p:val>
                                        </p:tav>
                                        <p:tav tm="100000">
                                          <p:val>
                                            <p:strVal val="#ppt_y"/>
                                          </p:val>
                                        </p:tav>
                                      </p:tavLst>
                                    </p:anim>
                                  </p:childTnLst>
                                </p:cTn>
                              </p:par>
                            </p:childTnLst>
                          </p:cTn>
                        </p:par>
                        <p:par>
                          <p:cTn id="89" fill="hold">
                            <p:stCondLst>
                              <p:cond delay="8500"/>
                            </p:stCondLst>
                            <p:childTnLst>
                              <p:par>
                                <p:cTn id="90" presetID="2" presetClass="entr" presetSubtype="8" fill="hold" nodeType="afterEffect">
                                  <p:stCondLst>
                                    <p:cond delay="0"/>
                                  </p:stCondLst>
                                  <p:childTnLst>
                                    <p:set>
                                      <p:cBhvr>
                                        <p:cTn id="91" dur="1" fill="hold">
                                          <p:stCondLst>
                                            <p:cond delay="0"/>
                                          </p:stCondLst>
                                        </p:cTn>
                                        <p:tgtEl>
                                          <p:spTgt spid="185"/>
                                        </p:tgtEl>
                                        <p:attrNameLst>
                                          <p:attrName>style.visibility</p:attrName>
                                        </p:attrNameLst>
                                      </p:cBhvr>
                                      <p:to>
                                        <p:strVal val="visible"/>
                                      </p:to>
                                    </p:set>
                                    <p:anim calcmode="lin" valueType="num">
                                      <p:cBhvr additive="base">
                                        <p:cTn id="92" dur="500" fill="hold"/>
                                        <p:tgtEl>
                                          <p:spTgt spid="185"/>
                                        </p:tgtEl>
                                        <p:attrNameLst>
                                          <p:attrName>ppt_x</p:attrName>
                                        </p:attrNameLst>
                                      </p:cBhvr>
                                      <p:tavLst>
                                        <p:tav tm="0">
                                          <p:val>
                                            <p:strVal val="0-#ppt_w/2"/>
                                          </p:val>
                                        </p:tav>
                                        <p:tav tm="100000">
                                          <p:val>
                                            <p:strVal val="#ppt_x"/>
                                          </p:val>
                                        </p:tav>
                                      </p:tavLst>
                                    </p:anim>
                                    <p:anim calcmode="lin" valueType="num">
                                      <p:cBhvr additive="base">
                                        <p:cTn id="93" dur="500" fill="hold"/>
                                        <p:tgtEl>
                                          <p:spTgt spid="185"/>
                                        </p:tgtEl>
                                        <p:attrNameLst>
                                          <p:attrName>ppt_y</p:attrName>
                                        </p:attrNameLst>
                                      </p:cBhvr>
                                      <p:tavLst>
                                        <p:tav tm="0">
                                          <p:val>
                                            <p:strVal val="#ppt_y"/>
                                          </p:val>
                                        </p:tav>
                                        <p:tav tm="100000">
                                          <p:val>
                                            <p:strVal val="#ppt_y"/>
                                          </p:val>
                                        </p:tav>
                                      </p:tavLst>
                                    </p:anim>
                                  </p:childTnLst>
                                </p:cTn>
                              </p:par>
                            </p:childTnLst>
                          </p:cTn>
                        </p:par>
                        <p:par>
                          <p:cTn id="94" fill="hold">
                            <p:stCondLst>
                              <p:cond delay="9000"/>
                            </p:stCondLst>
                            <p:childTnLst>
                              <p:par>
                                <p:cTn id="95" presetID="2" presetClass="entr" presetSubtype="8" fill="hold" grpId="0" nodeType="afterEffect">
                                  <p:stCondLst>
                                    <p:cond delay="0"/>
                                  </p:stCondLst>
                                  <p:childTnLst>
                                    <p:set>
                                      <p:cBhvr>
                                        <p:cTn id="96" dur="1" fill="hold">
                                          <p:stCondLst>
                                            <p:cond delay="0"/>
                                          </p:stCondLst>
                                        </p:cTn>
                                        <p:tgtEl>
                                          <p:spTgt spid="179"/>
                                        </p:tgtEl>
                                        <p:attrNameLst>
                                          <p:attrName>style.visibility</p:attrName>
                                        </p:attrNameLst>
                                      </p:cBhvr>
                                      <p:to>
                                        <p:strVal val="visible"/>
                                      </p:to>
                                    </p:set>
                                    <p:anim calcmode="lin" valueType="num">
                                      <p:cBhvr additive="base">
                                        <p:cTn id="97" dur="500" fill="hold"/>
                                        <p:tgtEl>
                                          <p:spTgt spid="179"/>
                                        </p:tgtEl>
                                        <p:attrNameLst>
                                          <p:attrName>ppt_x</p:attrName>
                                        </p:attrNameLst>
                                      </p:cBhvr>
                                      <p:tavLst>
                                        <p:tav tm="0">
                                          <p:val>
                                            <p:strVal val="0-#ppt_w/2"/>
                                          </p:val>
                                        </p:tav>
                                        <p:tav tm="100000">
                                          <p:val>
                                            <p:strVal val="#ppt_x"/>
                                          </p:val>
                                        </p:tav>
                                      </p:tavLst>
                                    </p:anim>
                                    <p:anim calcmode="lin" valueType="num">
                                      <p:cBhvr additive="base">
                                        <p:cTn id="98" dur="500" fill="hold"/>
                                        <p:tgtEl>
                                          <p:spTgt spid="179"/>
                                        </p:tgtEl>
                                        <p:attrNameLst>
                                          <p:attrName>ppt_y</p:attrName>
                                        </p:attrNameLst>
                                      </p:cBhvr>
                                      <p:tavLst>
                                        <p:tav tm="0">
                                          <p:val>
                                            <p:strVal val="#ppt_y"/>
                                          </p:val>
                                        </p:tav>
                                        <p:tav tm="100000">
                                          <p:val>
                                            <p:strVal val="#ppt_y"/>
                                          </p:val>
                                        </p:tav>
                                      </p:tavLst>
                                    </p:anim>
                                  </p:childTnLst>
                                </p:cTn>
                              </p:par>
                            </p:childTnLst>
                          </p:cTn>
                        </p:par>
                        <p:par>
                          <p:cTn id="99" fill="hold">
                            <p:stCondLst>
                              <p:cond delay="9500"/>
                            </p:stCondLst>
                            <p:childTnLst>
                              <p:par>
                                <p:cTn id="100" presetID="2" presetClass="entr" presetSubtype="8" fill="hold" grpId="0" nodeType="afterEffect">
                                  <p:stCondLst>
                                    <p:cond delay="0"/>
                                  </p:stCondLst>
                                  <p:childTnLst>
                                    <p:set>
                                      <p:cBhvr>
                                        <p:cTn id="101" dur="1" fill="hold">
                                          <p:stCondLst>
                                            <p:cond delay="0"/>
                                          </p:stCondLst>
                                        </p:cTn>
                                        <p:tgtEl>
                                          <p:spTgt spid="180"/>
                                        </p:tgtEl>
                                        <p:attrNameLst>
                                          <p:attrName>style.visibility</p:attrName>
                                        </p:attrNameLst>
                                      </p:cBhvr>
                                      <p:to>
                                        <p:strVal val="visible"/>
                                      </p:to>
                                    </p:set>
                                    <p:anim calcmode="lin" valueType="num">
                                      <p:cBhvr additive="base">
                                        <p:cTn id="102" dur="500" fill="hold"/>
                                        <p:tgtEl>
                                          <p:spTgt spid="180"/>
                                        </p:tgtEl>
                                        <p:attrNameLst>
                                          <p:attrName>ppt_x</p:attrName>
                                        </p:attrNameLst>
                                      </p:cBhvr>
                                      <p:tavLst>
                                        <p:tav tm="0">
                                          <p:val>
                                            <p:strVal val="0-#ppt_w/2"/>
                                          </p:val>
                                        </p:tav>
                                        <p:tav tm="100000">
                                          <p:val>
                                            <p:strVal val="#ppt_x"/>
                                          </p:val>
                                        </p:tav>
                                      </p:tavLst>
                                    </p:anim>
                                    <p:anim calcmode="lin" valueType="num">
                                      <p:cBhvr additive="base">
                                        <p:cTn id="103" dur="500" fill="hold"/>
                                        <p:tgtEl>
                                          <p:spTgt spid="180"/>
                                        </p:tgtEl>
                                        <p:attrNameLst>
                                          <p:attrName>ppt_y</p:attrName>
                                        </p:attrNameLst>
                                      </p:cBhvr>
                                      <p:tavLst>
                                        <p:tav tm="0">
                                          <p:val>
                                            <p:strVal val="#ppt_y"/>
                                          </p:val>
                                        </p:tav>
                                        <p:tav tm="100000">
                                          <p:val>
                                            <p:strVal val="#ppt_y"/>
                                          </p:val>
                                        </p:tav>
                                      </p:tavLst>
                                    </p:anim>
                                  </p:childTnLst>
                                </p:cTn>
                              </p:par>
                            </p:childTnLst>
                          </p:cTn>
                        </p:par>
                        <p:par>
                          <p:cTn id="104" fill="hold">
                            <p:stCondLst>
                              <p:cond delay="10000"/>
                            </p:stCondLst>
                            <p:childTnLst>
                              <p:par>
                                <p:cTn id="105" presetID="10" presetClass="entr" presetSubtype="0" fill="hold" grpId="0" nodeType="afterEffect">
                                  <p:stCondLst>
                                    <p:cond delay="0"/>
                                  </p:stCondLst>
                                  <p:childTnLst>
                                    <p:set>
                                      <p:cBhvr>
                                        <p:cTn id="106" dur="1" fill="hold">
                                          <p:stCondLst>
                                            <p:cond delay="0"/>
                                          </p:stCondLst>
                                        </p:cTn>
                                        <p:tgtEl>
                                          <p:spTgt spid="186"/>
                                        </p:tgtEl>
                                        <p:attrNameLst>
                                          <p:attrName>style.visibility</p:attrName>
                                        </p:attrNameLst>
                                      </p:cBhvr>
                                      <p:to>
                                        <p:strVal val="visible"/>
                                      </p:to>
                                    </p:set>
                                    <p:animEffect transition="in" filter="fade">
                                      <p:cBhvr>
                                        <p:cTn id="107" dur="125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160" grpId="0"/>
      <p:bldP spid="163" grpId="0"/>
      <p:bldP spid="164" grpId="0"/>
      <p:bldP spid="167" grpId="0"/>
      <p:bldP spid="168" grpId="0"/>
      <p:bldP spid="171" grpId="0"/>
      <p:bldP spid="172" grpId="0"/>
      <p:bldP spid="175" grpId="0"/>
      <p:bldP spid="176" grpId="0"/>
      <p:bldP spid="179" grpId="0"/>
      <p:bldP spid="180" grpId="0"/>
      <p:bldP spid="181" grpId="0"/>
      <p:bldP spid="18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专利概述</a:t>
            </a:r>
          </a:p>
        </p:txBody>
      </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10</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5" name="矩形 47"/>
          <p:cNvSpPr>
            <a:spLocks noChangeArrowheads="1"/>
          </p:cNvSpPr>
          <p:nvPr/>
        </p:nvSpPr>
        <p:spPr bwMode="auto">
          <a:xfrm>
            <a:off x="6021643" y="1539998"/>
            <a:ext cx="4652394" cy="60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图像切割专利已经基本完成初稿，正在修改其中的一些创新点的步骤，争取完成进一步的更复杂的切割</a:t>
            </a: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3"/>
          <p:cNvSpPr>
            <a:spLocks noChangeArrowheads="1"/>
          </p:cNvSpPr>
          <p:nvPr/>
        </p:nvSpPr>
        <p:spPr bwMode="auto">
          <a:xfrm>
            <a:off x="6038166" y="1081734"/>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图像切割</a:t>
            </a:r>
          </a:p>
        </p:txBody>
      </p:sp>
      <p:sp>
        <p:nvSpPr>
          <p:cNvPr id="17" name="矩形 16"/>
          <p:cNvSpPr/>
          <p:nvPr/>
        </p:nvSpPr>
        <p:spPr>
          <a:xfrm>
            <a:off x="6097289" y="1449292"/>
            <a:ext cx="599800" cy="40500"/>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6712139" y="1449292"/>
            <a:ext cx="1215000" cy="40500"/>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47"/>
          <p:cNvSpPr>
            <a:spLocks noChangeArrowheads="1"/>
          </p:cNvSpPr>
          <p:nvPr/>
        </p:nvSpPr>
        <p:spPr bwMode="auto">
          <a:xfrm>
            <a:off x="6021643" y="3260602"/>
            <a:ext cx="4652394" cy="882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数字识别专利业以及完成了初稿，正在尝试通过对</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GAN</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生成模型实现数据集的扩展，从而完成更多情况，噪声更多的图像的识别</a:t>
            </a: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3"/>
          <p:cNvSpPr>
            <a:spLocks noChangeArrowheads="1"/>
          </p:cNvSpPr>
          <p:nvPr/>
        </p:nvSpPr>
        <p:spPr bwMode="auto">
          <a:xfrm>
            <a:off x="6038166" y="2802338"/>
            <a:ext cx="1061815"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数字识别</a:t>
            </a:r>
          </a:p>
        </p:txBody>
      </p:sp>
      <p:sp>
        <p:nvSpPr>
          <p:cNvPr id="21" name="矩形 20"/>
          <p:cNvSpPr/>
          <p:nvPr/>
        </p:nvSpPr>
        <p:spPr>
          <a:xfrm>
            <a:off x="6097289" y="3169896"/>
            <a:ext cx="599800" cy="40500"/>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6712139" y="3169896"/>
            <a:ext cx="1215000" cy="40500"/>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1640376" y="1052736"/>
            <a:ext cx="3915332" cy="3245473"/>
          </a:xfrm>
          <a:prstGeom prst="rect">
            <a:avLst/>
          </a:prstGeom>
          <a:blipFill>
            <a:blip r:embed="rId3"/>
            <a:srcRect/>
            <a:stretch>
              <a:fillRect l="-12168" r="-12168"/>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Freeform 12"/>
          <p:cNvSpPr/>
          <p:nvPr/>
        </p:nvSpPr>
        <p:spPr bwMode="auto">
          <a:xfrm>
            <a:off x="1608509" y="444472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65000"/>
                  <a:lumOff val="35000"/>
                </a:schemeClr>
              </a:solidFill>
            </a:endParaRPr>
          </a:p>
        </p:txBody>
      </p:sp>
      <p:sp>
        <p:nvSpPr>
          <p:cNvPr id="25" name="Freeform 12"/>
          <p:cNvSpPr/>
          <p:nvPr/>
        </p:nvSpPr>
        <p:spPr bwMode="auto">
          <a:xfrm flipH="1" flipV="1">
            <a:off x="10249469" y="542198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50000"/>
                  <a:lumOff val="50000"/>
                </a:schemeClr>
              </a:solidFill>
            </a:endParaRPr>
          </a:p>
        </p:txBody>
      </p:sp>
      <p:sp>
        <p:nvSpPr>
          <p:cNvPr id="26" name="TextBox 25"/>
          <p:cNvSpPr txBox="1"/>
          <p:nvPr/>
        </p:nvSpPr>
        <p:spPr>
          <a:xfrm>
            <a:off x="1968549" y="4758926"/>
            <a:ext cx="8545239" cy="625171"/>
          </a:xfrm>
          <a:prstGeom prst="rect">
            <a:avLst/>
          </a:prstGeom>
          <a:noFill/>
        </p:spPr>
        <p:txBody>
          <a:bodyPr wrap="square" rtlCol="0">
            <a:spAutoFit/>
          </a:bodyPr>
          <a:lstStyle/>
          <a:p>
            <a:pPr>
              <a:lnSpc>
                <a:spcPct val="130000"/>
              </a:lnSpc>
              <a:spcBef>
                <a:spcPct val="0"/>
              </a:spcBef>
            </a:pP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专利的目标争取在年底完成两项专利的完成，同时在这两项专利的技术上进行拓展，去实现车牌号，物流号等高噪声的图片的切割与识别</a:t>
            </a:r>
          </a:p>
        </p:txBody>
      </p:sp>
      <p:sp>
        <p:nvSpPr>
          <p:cNvPr id="27" name="TextBox 26"/>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strips(downRigh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750"/>
                                        <p:tgtEl>
                                          <p:spTgt spid="18"/>
                                        </p:tgtEl>
                                      </p:cBhvr>
                                    </p:animEffect>
                                  </p:childTnLst>
                                </p:cTn>
                              </p:par>
                            </p:childTnLst>
                          </p:cTn>
                        </p:par>
                        <p:par>
                          <p:cTn id="20" fill="hold">
                            <p:stCondLst>
                              <p:cond delay="2500"/>
                            </p:stCondLst>
                            <p:childTnLst>
                              <p:par>
                                <p:cTn id="21" presetID="14" presetClass="entr" presetSubtype="1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randombar(horizontal)">
                                      <p:cBhvr>
                                        <p:cTn id="23" dur="750"/>
                                        <p:tgtEl>
                                          <p:spTgt spid="15"/>
                                        </p:tgtEl>
                                      </p:cBhvr>
                                    </p:animEffect>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4000"/>
                            </p:stCondLst>
                            <p:childTnLst>
                              <p:par>
                                <p:cTn id="29" presetID="22" presetClass="entr" presetSubtype="8"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par>
                          <p:cTn id="32" fill="hold">
                            <p:stCondLst>
                              <p:cond delay="4500"/>
                            </p:stCondLst>
                            <p:childTnLst>
                              <p:par>
                                <p:cTn id="33" presetID="22" presetClass="entr" presetSubtype="8"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750"/>
                                        <p:tgtEl>
                                          <p:spTgt spid="22"/>
                                        </p:tgtEl>
                                      </p:cBhvr>
                                    </p:animEffect>
                                  </p:childTnLst>
                                </p:cTn>
                              </p:par>
                            </p:childTnLst>
                          </p:cTn>
                        </p:par>
                        <p:par>
                          <p:cTn id="36" fill="hold">
                            <p:stCondLst>
                              <p:cond delay="5500"/>
                            </p:stCondLst>
                            <p:childTnLst>
                              <p:par>
                                <p:cTn id="37" presetID="14" presetClass="entr" presetSubtype="1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randombar(horizontal)">
                                      <p:cBhvr>
                                        <p:cTn id="39" dur="750"/>
                                        <p:tgtEl>
                                          <p:spTgt spid="19"/>
                                        </p:tgtEl>
                                      </p:cBhvr>
                                    </p:animEffect>
                                  </p:childTnLst>
                                </p:cTn>
                              </p:par>
                            </p:childTnLst>
                          </p:cTn>
                        </p:par>
                        <p:par>
                          <p:cTn id="40" fill="hold">
                            <p:stCondLst>
                              <p:cond delay="6500"/>
                            </p:stCondLst>
                            <p:childTnLst>
                              <p:par>
                                <p:cTn id="41" presetID="1" presetClass="entr" presetSubtype="0"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35" presetClass="path" presetSubtype="0" accel="50000" decel="50000" fill="hold" grpId="1" nodeType="withEffect">
                                  <p:stCondLst>
                                    <p:cond delay="0"/>
                                  </p:stCondLst>
                                  <p:childTnLst>
                                    <p:animMotion origin="layout" path="M -3.56836E-6 -3.7037E-7 L 0.36686 0.15278 " pathEditMode="relative" rAng="0" ptsTypes="AA">
                                      <p:cBhvr>
                                        <p:cTn id="44" dur="500" spd="-99900" fill="hold"/>
                                        <p:tgtEl>
                                          <p:spTgt spid="24"/>
                                        </p:tgtEl>
                                        <p:attrNameLst>
                                          <p:attrName>ppt_x</p:attrName>
                                          <p:attrName>ppt_y</p:attrName>
                                        </p:attrNameLst>
                                      </p:cBhvr>
                                      <p:rCtr x="18343" y="7639"/>
                                    </p:animMotion>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35" presetClass="path" presetSubtype="0" accel="50000" decel="50000" fill="hold" grpId="1" nodeType="withEffect">
                                  <p:stCondLst>
                                    <p:cond delay="0"/>
                                  </p:stCondLst>
                                  <p:childTnLst>
                                    <p:animMotion origin="layout" path="M 7.85742E-7 -3.33333E-6 L -0.39495 -0.11018 " pathEditMode="relative" rAng="0" ptsTypes="AA">
                                      <p:cBhvr>
                                        <p:cTn id="48" dur="500" spd="-99900" fill="hold"/>
                                        <p:tgtEl>
                                          <p:spTgt spid="25"/>
                                        </p:tgtEl>
                                        <p:attrNameLst>
                                          <p:attrName>ppt_x</p:attrName>
                                          <p:attrName>ppt_y</p:attrName>
                                        </p:attrNameLst>
                                      </p:cBhvr>
                                      <p:rCtr x="-19748" y="-5509"/>
                                    </p:animMotion>
                                  </p:childTnLst>
                                </p:cTn>
                              </p:par>
                            </p:childTnLst>
                          </p:cTn>
                        </p:par>
                        <p:par>
                          <p:cTn id="49" fill="hold">
                            <p:stCondLst>
                              <p:cond delay="6500"/>
                            </p:stCondLst>
                            <p:childTnLst>
                              <p:par>
                                <p:cTn id="50" presetID="18" presetClass="entr" presetSubtype="3"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strips(upRight)">
                                      <p:cBhvr>
                                        <p:cTn id="52" dur="500"/>
                                        <p:tgtEl>
                                          <p:spTgt spid="26"/>
                                        </p:tgtEl>
                                      </p:cBhvr>
                                    </p:animEffect>
                                  </p:childTnLst>
                                </p:cTn>
                              </p:par>
                            </p:childTnLst>
                          </p:cTn>
                        </p:par>
                        <p:par>
                          <p:cTn id="53" fill="hold">
                            <p:stCondLst>
                              <p:cond delay="7000"/>
                            </p:stCondLst>
                            <p:childTnLst>
                              <p:par>
                                <p:cTn id="54" presetID="10" presetClass="entr" presetSubtype="0"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1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8" grpId="0" animBg="1"/>
      <p:bldP spid="19" grpId="0"/>
      <p:bldP spid="20" grpId="0"/>
      <p:bldP spid="21" grpId="0" animBg="1"/>
      <p:bldP spid="22" grpId="0" animBg="1"/>
      <p:bldP spid="23" grpId="0" animBg="1"/>
      <p:bldP spid="24" grpId="0" animBg="1"/>
      <p:bldP spid="24" grpId="1" animBg="1"/>
      <p:bldP spid="25" grpId="0" animBg="1"/>
      <p:bldP spid="25" grpId="1" animBg="1"/>
      <p:bldP spid="26"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11</a:t>
            </a:r>
            <a:endParaRPr lang="zh-CN" dirty="0">
              <a:latin typeface="方正兰亭超细黑简体" panose="02000000000000000000" pitchFamily="2" charset="-122"/>
              <a:ea typeface="方正兰亭超细黑简体" panose="02000000000000000000" pitchFamily="2" charset="-122"/>
            </a:endParaRPr>
          </a:p>
        </p:txBody>
      </p:sp>
      <p:sp>
        <p:nvSpPr>
          <p:cNvPr id="15" name="矩形 14"/>
          <p:cNvSpPr/>
          <p:nvPr/>
        </p:nvSpPr>
        <p:spPr>
          <a:xfrm>
            <a:off x="-95100" y="2132856"/>
            <a:ext cx="12290276"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5"/>
          <p:cNvSpPr/>
          <p:nvPr/>
        </p:nvSpPr>
        <p:spPr bwMode="auto">
          <a:xfrm>
            <a:off x="4300872" y="28592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cxnSp>
        <p:nvCxnSpPr>
          <p:cNvPr id="18" name="直接连接符 17"/>
          <p:cNvCxnSpPr/>
          <p:nvPr/>
        </p:nvCxnSpPr>
        <p:spPr>
          <a:xfrm>
            <a:off x="5669024" y="2787237"/>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文本框 9"/>
          <p:cNvSpPr txBox="1"/>
          <p:nvPr/>
        </p:nvSpPr>
        <p:spPr>
          <a:xfrm>
            <a:off x="6014256" y="2636912"/>
            <a:ext cx="2103040" cy="654025"/>
          </a:xfrm>
          <a:prstGeom prst="rect">
            <a:avLst/>
          </a:prstGeom>
          <a:noFill/>
        </p:spPr>
        <p:txBody>
          <a:bodyPr wrap="square" lIns="68580" tIns="34290" rIns="68580" bIns="34290" rtlCol="0">
            <a:spAutoFit/>
          </a:bodyPr>
          <a:lstStyle/>
          <a:p>
            <a:pPr marL="0" lvl="1" algn="ctr"/>
            <a:r>
              <a:rPr lang="zh-CN" altLang="en-US" sz="2400" b="1" dirty="0">
                <a:solidFill>
                  <a:schemeClr val="bg1"/>
                </a:solidFill>
                <a:latin typeface="微软雅黑" panose="020B0503020204020204" pitchFamily="34" charset="-122"/>
                <a:ea typeface="微软雅黑" panose="020B0503020204020204" pitchFamily="34" charset="-122"/>
              </a:rPr>
              <a:t>项目完成情况</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0" lvl="1" algn="ct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6347438" y="3285273"/>
            <a:ext cx="1436675" cy="215444"/>
            <a:chOff x="4369395" y="3284984"/>
            <a:chExt cx="1436675" cy="215444"/>
          </a:xfrm>
        </p:grpSpPr>
        <p:sp>
          <p:nvSpPr>
            <p:cNvPr id="2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图像切割</a:t>
              </a:r>
            </a:p>
          </p:txBody>
        </p:sp>
        <p:grpSp>
          <p:nvGrpSpPr>
            <p:cNvPr id="22" name="组合 21"/>
            <p:cNvGrpSpPr/>
            <p:nvPr/>
          </p:nvGrpSpPr>
          <p:grpSpPr>
            <a:xfrm>
              <a:off x="4369395" y="3316401"/>
              <a:ext cx="168551" cy="168551"/>
              <a:chOff x="5005199" y="3717032"/>
              <a:chExt cx="168551" cy="168551"/>
            </a:xfrm>
          </p:grpSpPr>
          <p:sp>
            <p:nvSpPr>
              <p:cNvPr id="23" name="椭圆 2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等腰三角形 2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0" name="组合 29"/>
          <p:cNvGrpSpPr/>
          <p:nvPr/>
        </p:nvGrpSpPr>
        <p:grpSpPr>
          <a:xfrm>
            <a:off x="6347438" y="3559807"/>
            <a:ext cx="1436675" cy="215444"/>
            <a:chOff x="4369395" y="3284984"/>
            <a:chExt cx="1436675" cy="215444"/>
          </a:xfrm>
        </p:grpSpPr>
        <p:sp>
          <p:nvSpPr>
            <p:cNvPr id="3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数字识别</a:t>
              </a:r>
            </a:p>
          </p:txBody>
        </p:sp>
        <p:grpSp>
          <p:nvGrpSpPr>
            <p:cNvPr id="32" name="组合 31"/>
            <p:cNvGrpSpPr/>
            <p:nvPr/>
          </p:nvGrpSpPr>
          <p:grpSpPr>
            <a:xfrm>
              <a:off x="4369395" y="3316401"/>
              <a:ext cx="168551" cy="168551"/>
              <a:chOff x="5005199" y="3717032"/>
              <a:chExt cx="168551" cy="168551"/>
            </a:xfrm>
          </p:grpSpPr>
          <p:sp>
            <p:nvSpPr>
              <p:cNvPr id="33" name="椭圆 3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等腰三角形 3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0" name="组合 39"/>
          <p:cNvGrpSpPr/>
          <p:nvPr/>
        </p:nvGrpSpPr>
        <p:grpSpPr>
          <a:xfrm>
            <a:off x="6347438" y="3861628"/>
            <a:ext cx="1436675" cy="215444"/>
            <a:chOff x="4369395" y="3284984"/>
            <a:chExt cx="1436675" cy="215444"/>
          </a:xfrm>
        </p:grpSpPr>
        <p:sp>
          <p:nvSpPr>
            <p:cNvPr id="4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应用的开发</a:t>
              </a:r>
            </a:p>
          </p:txBody>
        </p:sp>
        <p:grpSp>
          <p:nvGrpSpPr>
            <p:cNvPr id="42" name="组合 41"/>
            <p:cNvGrpSpPr/>
            <p:nvPr/>
          </p:nvGrpSpPr>
          <p:grpSpPr>
            <a:xfrm>
              <a:off x="4369395" y="3316401"/>
              <a:ext cx="168551" cy="168551"/>
              <a:chOff x="5005199" y="3717032"/>
              <a:chExt cx="168551" cy="168551"/>
            </a:xfrm>
          </p:grpSpPr>
          <p:sp>
            <p:nvSpPr>
              <p:cNvPr id="43" name="椭圆 4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4" name="等腰三角形 4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50" name="矩形 49"/>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2" name="矩形 5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第二章  </a:t>
            </a:r>
            <a:r>
              <a:rPr lang="en-US" altLang="zh-CN" b="1" dirty="0">
                <a:solidFill>
                  <a:srgbClr val="2F5EB0"/>
                </a:solidFill>
              </a:rPr>
              <a:t>SECTION</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56" name="KSO_Shape"/>
          <p:cNvSpPr/>
          <p:nvPr/>
        </p:nvSpPr>
        <p:spPr bwMode="auto">
          <a:xfrm>
            <a:off x="4603050" y="3200349"/>
            <a:ext cx="599607" cy="45730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2F5EB0"/>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7"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8" name="TextBox 57"/>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6"/>
                                        </p:tgtEl>
                                        <p:attrNameLst>
                                          <p:attrName>style.visibility</p:attrName>
                                        </p:attrNameLst>
                                      </p:cBhvr>
                                      <p:to>
                                        <p:strVal val="visible"/>
                                      </p:to>
                                    </p:set>
                                    <p:anim calcmode="lin" valueType="num">
                                      <p:cBhvr>
                                        <p:cTn id="18" dur="500" fill="hold"/>
                                        <p:tgtEl>
                                          <p:spTgt spid="56"/>
                                        </p:tgtEl>
                                        <p:attrNameLst>
                                          <p:attrName>ppt_w</p:attrName>
                                        </p:attrNameLst>
                                      </p:cBhvr>
                                      <p:tavLst>
                                        <p:tav tm="0">
                                          <p:val>
                                            <p:fltVal val="0"/>
                                          </p:val>
                                        </p:tav>
                                        <p:tav tm="100000">
                                          <p:val>
                                            <p:strVal val="#ppt_w"/>
                                          </p:val>
                                        </p:tav>
                                      </p:tavLst>
                                    </p:anim>
                                    <p:anim calcmode="lin" valueType="num">
                                      <p:cBhvr>
                                        <p:cTn id="19" dur="500" fill="hold"/>
                                        <p:tgtEl>
                                          <p:spTgt spid="56"/>
                                        </p:tgtEl>
                                        <p:attrNameLst>
                                          <p:attrName>ppt_h</p:attrName>
                                        </p:attrNameLst>
                                      </p:cBhvr>
                                      <p:tavLst>
                                        <p:tav tm="0">
                                          <p:val>
                                            <p:fltVal val="0"/>
                                          </p:val>
                                        </p:tav>
                                        <p:tav tm="100000">
                                          <p:val>
                                            <p:strVal val="#ppt_h"/>
                                          </p:val>
                                        </p:tav>
                                      </p:tavLst>
                                    </p:anim>
                                    <p:animEffect transition="in" filter="fade">
                                      <p:cBhvr>
                                        <p:cTn id="20" dur="500"/>
                                        <p:tgtEl>
                                          <p:spTgt spid="56"/>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4" fill="hold" nodeType="after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58"/>
                                        </p:tgtEl>
                                        <p:attrNameLst>
                                          <p:attrName>style.visibility</p:attrName>
                                        </p:attrNameLst>
                                      </p:cBhvr>
                                      <p:to>
                                        <p:strVal val="visible"/>
                                      </p:to>
                                    </p:set>
                                    <p:animEffect transition="in" filter="fade">
                                      <p:cBhvr>
                                        <p:cTn id="48" dur="12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56" grpId="0" animBg="1"/>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12</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623248"/>
          </a:xfrm>
          <a:prstGeom prst="rect">
            <a:avLst/>
          </a:prstGeom>
          <a:noFill/>
        </p:spPr>
        <p:txBody>
          <a:bodyPr wrap="square" lIns="68580" tIns="34290" rIns="68580" bIns="34290" rtlCol="0">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项目完成情况</a:t>
            </a:r>
          </a:p>
        </p:txBody>
      </p:sp>
      <p:sp>
        <p:nvSpPr>
          <p:cNvPr id="38" name="矩形 37"/>
          <p:cNvSpPr/>
          <p:nvPr/>
        </p:nvSpPr>
        <p:spPr>
          <a:xfrm>
            <a:off x="5017467" y="1124744"/>
            <a:ext cx="2031307"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图像切割具体步骤</a:t>
            </a:r>
          </a:p>
        </p:txBody>
      </p:sp>
      <p:sp>
        <p:nvSpPr>
          <p:cNvPr id="39" name="矩形 38"/>
          <p:cNvSpPr>
            <a:spLocks noChangeArrowheads="1"/>
          </p:cNvSpPr>
          <p:nvPr/>
        </p:nvSpPr>
        <p:spPr bwMode="auto">
          <a:xfrm>
            <a:off x="2209155" y="1916832"/>
            <a:ext cx="7767414" cy="4099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r>
              <a:rPr lang="zh-CN" altLang="zh-CN" sz="1400" dirty="0">
                <a:solidFill>
                  <a:schemeClr val="tx2"/>
                </a:solidFill>
              </a:rPr>
              <a:t>步骤</a:t>
            </a:r>
            <a:r>
              <a:rPr lang="en-US" altLang="zh-CN" sz="1400" dirty="0">
                <a:solidFill>
                  <a:schemeClr val="tx2"/>
                </a:solidFill>
              </a:rPr>
              <a:t>1</a:t>
            </a:r>
            <a:r>
              <a:rPr lang="zh-CN" altLang="zh-CN" sz="1400" dirty="0">
                <a:solidFill>
                  <a:schemeClr val="tx2"/>
                </a:solidFill>
              </a:rPr>
              <a:t>：利用</a:t>
            </a:r>
            <a:r>
              <a:rPr lang="en-US" altLang="zh-CN" sz="1400" dirty="0">
                <a:solidFill>
                  <a:schemeClr val="tx2"/>
                </a:solidFill>
              </a:rPr>
              <a:t>OpenCV</a:t>
            </a:r>
            <a:r>
              <a:rPr lang="zh-CN" altLang="zh-CN" sz="1400" dirty="0">
                <a:solidFill>
                  <a:schemeClr val="tx2"/>
                </a:solidFill>
              </a:rPr>
              <a:t>进行灰度化</a:t>
            </a:r>
            <a:endParaRPr lang="en-US" altLang="zh-CN" sz="1400" dirty="0">
              <a:solidFill>
                <a:schemeClr val="tx2"/>
              </a:solidFill>
            </a:endParaRPr>
          </a:p>
          <a:p>
            <a:endParaRPr lang="zh-CN" altLang="zh-CN" sz="1400" dirty="0">
              <a:solidFill>
                <a:schemeClr val="tx2"/>
              </a:solidFill>
            </a:endParaRPr>
          </a:p>
          <a:p>
            <a:r>
              <a:rPr lang="zh-CN" altLang="zh-CN" sz="1400" dirty="0">
                <a:solidFill>
                  <a:schemeClr val="tx2"/>
                </a:solidFill>
              </a:rPr>
              <a:t>步骤</a:t>
            </a:r>
            <a:r>
              <a:rPr lang="en-US" altLang="zh-CN" sz="1400" dirty="0">
                <a:solidFill>
                  <a:schemeClr val="tx2"/>
                </a:solidFill>
              </a:rPr>
              <a:t>2</a:t>
            </a:r>
            <a:r>
              <a:rPr lang="zh-CN" altLang="zh-CN" sz="1400" dirty="0">
                <a:solidFill>
                  <a:schemeClr val="tx2"/>
                </a:solidFill>
              </a:rPr>
              <a:t>：对灰度化的图像选取中间的一个灰度值，使小于该阀值的像素点和大于该阀值的像素点相等。把这个灰度化值作为二值化的阀值，进行二值化</a:t>
            </a:r>
            <a:endParaRPr lang="en-US" altLang="zh-CN" sz="1400" dirty="0">
              <a:solidFill>
                <a:schemeClr val="tx2"/>
              </a:solidFill>
            </a:endParaRPr>
          </a:p>
          <a:p>
            <a:endParaRPr lang="zh-CN" altLang="zh-CN" sz="1400" dirty="0">
              <a:solidFill>
                <a:schemeClr val="tx2"/>
              </a:solidFill>
            </a:endParaRPr>
          </a:p>
          <a:p>
            <a:r>
              <a:rPr lang="zh-CN" altLang="zh-CN" sz="1400" dirty="0">
                <a:solidFill>
                  <a:schemeClr val="tx2"/>
                </a:solidFill>
              </a:rPr>
              <a:t>步骤</a:t>
            </a:r>
            <a:r>
              <a:rPr lang="en-US" altLang="zh-CN" sz="1400" dirty="0">
                <a:solidFill>
                  <a:schemeClr val="tx2"/>
                </a:solidFill>
              </a:rPr>
              <a:t>3</a:t>
            </a:r>
            <a:r>
              <a:rPr lang="zh-CN" altLang="zh-CN" sz="1400" dirty="0">
                <a:solidFill>
                  <a:schemeClr val="tx2"/>
                </a:solidFill>
              </a:rPr>
              <a:t>：通过</a:t>
            </a:r>
            <a:r>
              <a:rPr lang="en-US" altLang="zh-CN" sz="1400" dirty="0">
                <a:solidFill>
                  <a:schemeClr val="tx2"/>
                </a:solidFill>
              </a:rPr>
              <a:t>OpenCV</a:t>
            </a:r>
            <a:r>
              <a:rPr lang="zh-CN" altLang="zh-CN" sz="1400" dirty="0">
                <a:solidFill>
                  <a:schemeClr val="tx2"/>
                </a:solidFill>
              </a:rPr>
              <a:t>对连通域进行不同颜色填充，添加一个对颜色的控制，当颜色累加到一定值时，停止此次连通域填充；对填充的图像进行降噪，把小于设定阀值的设置为白色，大于阀值的设定为一个固定的颜色，并添加到系统中，循环上述操作</a:t>
            </a:r>
            <a:endParaRPr lang="en-US" altLang="zh-CN" sz="1400" dirty="0">
              <a:solidFill>
                <a:schemeClr val="tx2"/>
              </a:solidFill>
            </a:endParaRPr>
          </a:p>
          <a:p>
            <a:endParaRPr lang="zh-CN" altLang="zh-CN" sz="1400" dirty="0">
              <a:solidFill>
                <a:schemeClr val="tx2"/>
              </a:solidFill>
            </a:endParaRPr>
          </a:p>
          <a:p>
            <a:r>
              <a:rPr lang="zh-CN" altLang="zh-CN" sz="1400" dirty="0">
                <a:solidFill>
                  <a:schemeClr val="tx2"/>
                </a:solidFill>
              </a:rPr>
              <a:t>步骤</a:t>
            </a:r>
            <a:r>
              <a:rPr lang="en-US" altLang="zh-CN" sz="1400" dirty="0">
                <a:solidFill>
                  <a:schemeClr val="tx2"/>
                </a:solidFill>
              </a:rPr>
              <a:t>4</a:t>
            </a:r>
            <a:r>
              <a:rPr lang="zh-CN" altLang="zh-CN" sz="1400" dirty="0">
                <a:solidFill>
                  <a:schemeClr val="tx2"/>
                </a:solidFill>
              </a:rPr>
              <a:t>：通过一个线条检测算法，即根据每</a:t>
            </a:r>
            <a:r>
              <a:rPr lang="en-US" altLang="zh-CN" sz="1400" dirty="0">
                <a:solidFill>
                  <a:schemeClr val="tx2"/>
                </a:solidFill>
              </a:rPr>
              <a:t>n</a:t>
            </a:r>
            <a:r>
              <a:rPr lang="zh-CN" altLang="zh-CN" sz="1400" dirty="0">
                <a:solidFill>
                  <a:schemeClr val="tx2"/>
                </a:solidFill>
              </a:rPr>
              <a:t>行中黑色像素点的个数，我们从中根据计算公式选取一个最优的阀值，把大于阀值的认为是线条。再对线条进行去重优化。接着给每条直线加一个上下的滑窗，，设定一定的阈值，来将一个个有效部分切割出来。</a:t>
            </a:r>
            <a:endParaRPr lang="en-US" altLang="zh-CN" sz="1400" dirty="0">
              <a:solidFill>
                <a:schemeClr val="tx2"/>
              </a:solidFill>
            </a:endParaRPr>
          </a:p>
          <a:p>
            <a:r>
              <a:rPr lang="zh-CN" altLang="zh-CN" sz="1400" dirty="0">
                <a:solidFill>
                  <a:schemeClr val="tx2"/>
                </a:solidFill>
              </a:rPr>
              <a:t> </a:t>
            </a:r>
          </a:p>
          <a:p>
            <a:r>
              <a:rPr lang="zh-CN" altLang="zh-CN" sz="1400" dirty="0">
                <a:solidFill>
                  <a:schemeClr val="tx2"/>
                </a:solidFill>
              </a:rPr>
              <a:t>步骤</a:t>
            </a:r>
            <a:r>
              <a:rPr lang="en-US" altLang="zh-CN" sz="1400" dirty="0">
                <a:solidFill>
                  <a:schemeClr val="tx2"/>
                </a:solidFill>
              </a:rPr>
              <a:t>5</a:t>
            </a:r>
            <a:r>
              <a:rPr lang="zh-CN" altLang="zh-CN" sz="1400" dirty="0">
                <a:solidFill>
                  <a:schemeClr val="tx2"/>
                </a:solidFill>
              </a:rPr>
              <a:t>：进行归一化，统计出每行每列像素值的平均值，从所有的列平均值像素值中求出一个平均值作为去除水平的空白的阀值，同理从所有的行平均像素值中求出一个平均值作为去除垂直的空白的阀值。同时从左右上下去空白，当遇到第一个不连续的，且连续空白数大于某个阀值时，停止遍历，去空白的后</a:t>
            </a:r>
            <a:r>
              <a:rPr lang="en-US" altLang="zh-CN" sz="1400" dirty="0">
                <a:solidFill>
                  <a:schemeClr val="tx2"/>
                </a:solidFill>
              </a:rPr>
              <a:t>1/3</a:t>
            </a:r>
            <a:r>
              <a:rPr lang="zh-CN" altLang="zh-CN" sz="1400" dirty="0">
                <a:solidFill>
                  <a:schemeClr val="tx2"/>
                </a:solidFill>
              </a:rPr>
              <a:t>做为切割点。最后通过</a:t>
            </a:r>
            <a:r>
              <a:rPr lang="en-US" altLang="zh-CN" sz="1400" dirty="0" err="1">
                <a:solidFill>
                  <a:schemeClr val="tx2"/>
                </a:solidFill>
              </a:rPr>
              <a:t>opencv</a:t>
            </a:r>
            <a:r>
              <a:rPr lang="zh-CN" altLang="zh-CN" sz="1400" dirty="0">
                <a:solidFill>
                  <a:schemeClr val="tx2"/>
                </a:solidFill>
              </a:rPr>
              <a:t>归一化一定的大小</a:t>
            </a:r>
          </a:p>
        </p:txBody>
      </p:sp>
      <p:sp>
        <p:nvSpPr>
          <p:cNvPr id="48" name="TextBox 47"/>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12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13</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623248"/>
          </a:xfrm>
          <a:prstGeom prst="rect">
            <a:avLst/>
          </a:prstGeom>
          <a:noFill/>
        </p:spPr>
        <p:txBody>
          <a:bodyPr wrap="square" lIns="68580" tIns="34290" rIns="68580" bIns="34290" rtlCol="0">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图像切割步骤详述</a:t>
            </a:r>
          </a:p>
        </p:txBody>
      </p:sp>
      <p:sp>
        <p:nvSpPr>
          <p:cNvPr id="68" name="TextBox 67"/>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
        <p:nvSpPr>
          <p:cNvPr id="3" name="文本框 2">
            <a:extLst>
              <a:ext uri="{FF2B5EF4-FFF2-40B4-BE49-F238E27FC236}">
                <a16:creationId xmlns:a16="http://schemas.microsoft.com/office/drawing/2014/main" id="{257B3047-A612-49A1-B7CD-49BC7D88B563}"/>
              </a:ext>
            </a:extLst>
          </p:cNvPr>
          <p:cNvSpPr txBox="1"/>
          <p:nvPr/>
        </p:nvSpPr>
        <p:spPr>
          <a:xfrm>
            <a:off x="1705099" y="1268760"/>
            <a:ext cx="7920880" cy="1846659"/>
          </a:xfrm>
          <a:prstGeom prst="rect">
            <a:avLst/>
          </a:prstGeom>
          <a:noFill/>
        </p:spPr>
        <p:txBody>
          <a:bodyPr wrap="square" rtlCol="0">
            <a:spAutoFit/>
          </a:bodyPr>
          <a:lstStyle/>
          <a:p>
            <a:r>
              <a:rPr lang="zh-CN" altLang="zh-CN" sz="1600" dirty="0">
                <a:solidFill>
                  <a:schemeClr val="tx2"/>
                </a:solidFill>
              </a:rPr>
              <a:t>步骤</a:t>
            </a:r>
            <a:r>
              <a:rPr lang="en-US" altLang="zh-CN" sz="1600" dirty="0">
                <a:solidFill>
                  <a:schemeClr val="tx2"/>
                </a:solidFill>
              </a:rPr>
              <a:t>1</a:t>
            </a:r>
            <a:r>
              <a:rPr lang="zh-CN" altLang="zh-CN" sz="1600" dirty="0">
                <a:solidFill>
                  <a:schemeClr val="tx2"/>
                </a:solidFill>
              </a:rPr>
              <a:t>：利用</a:t>
            </a:r>
            <a:r>
              <a:rPr lang="en-US" altLang="zh-CN" sz="1600" dirty="0" err="1">
                <a:solidFill>
                  <a:schemeClr val="tx2"/>
                </a:solidFill>
              </a:rPr>
              <a:t>opencv</a:t>
            </a:r>
            <a:r>
              <a:rPr lang="zh-CN" altLang="zh-CN" sz="1600" dirty="0">
                <a:solidFill>
                  <a:schemeClr val="tx2"/>
                </a:solidFill>
              </a:rPr>
              <a:t>自带的灰度化</a:t>
            </a:r>
            <a:r>
              <a:rPr lang="en-US" altLang="zh-CN" sz="1600" dirty="0">
                <a:solidFill>
                  <a:schemeClr val="tx2"/>
                </a:solidFill>
              </a:rPr>
              <a:t>Gray = 0.072169 * B + 0.715160 * G + 0.212671 * R</a:t>
            </a:r>
            <a:r>
              <a:rPr lang="zh-CN" altLang="zh-CN" sz="1600" dirty="0">
                <a:solidFill>
                  <a:schemeClr val="tx2"/>
                </a:solidFill>
              </a:rPr>
              <a:t>，对图像进行的灰度化处理</a:t>
            </a:r>
            <a:endParaRPr lang="en-US" altLang="zh-CN" sz="1600" dirty="0">
              <a:solidFill>
                <a:schemeClr val="tx2"/>
              </a:solidFill>
            </a:endParaRPr>
          </a:p>
          <a:p>
            <a:r>
              <a:rPr lang="zh-CN" altLang="en-US" sz="1600" dirty="0">
                <a:solidFill>
                  <a:schemeClr val="tx2"/>
                </a:solidFill>
              </a:rPr>
              <a:t>处理后的图片如下：</a:t>
            </a:r>
            <a:endParaRPr lang="en-US" altLang="zh-CN" sz="1600" dirty="0">
              <a:solidFill>
                <a:schemeClr val="tx2"/>
              </a:solidFill>
            </a:endParaRPr>
          </a:p>
          <a:p>
            <a:endParaRPr lang="en-US" altLang="zh-CN" sz="1600" dirty="0">
              <a:solidFill>
                <a:schemeClr val="tx2"/>
              </a:solidFill>
            </a:endParaRPr>
          </a:p>
          <a:p>
            <a:endParaRPr lang="en-US" altLang="zh-CN" sz="1600" dirty="0">
              <a:solidFill>
                <a:schemeClr val="tx2"/>
              </a:solidFill>
            </a:endParaRPr>
          </a:p>
          <a:p>
            <a:r>
              <a:rPr lang="zh-CN" altLang="en-US" sz="1600" dirty="0">
                <a:solidFill>
                  <a:srgbClr val="FF6D67"/>
                </a:solidFill>
              </a:rPr>
              <a:t>插入图片或者代码</a:t>
            </a:r>
            <a:endParaRPr lang="zh-CN" altLang="zh-CN" sz="1600" dirty="0">
              <a:solidFill>
                <a:srgbClr val="FF6D67"/>
              </a:solidFill>
            </a:endParaRPr>
          </a:p>
          <a:p>
            <a:r>
              <a:rPr lang="en-US" altLang="zh-CN" dirty="0"/>
              <a:t>   </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2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TotalTime>
  <Words>2316</Words>
  <Application>Microsoft Office PowerPoint</Application>
  <PresentationFormat>自定义</PresentationFormat>
  <Paragraphs>215</Paragraphs>
  <Slides>27</Slides>
  <Notes>26</Notes>
  <HiddenSlides>0</HiddenSlides>
  <MMClips>1</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39" baseType="lpstr">
      <vt:lpstr>Impact MT Std</vt:lpstr>
      <vt:lpstr>UKIJ Qolyazma</vt:lpstr>
      <vt:lpstr>方正兰亭超细黑简体</vt:lpstr>
      <vt:lpstr>方正兰亭黑简体</vt:lpstr>
      <vt:lpstr>宋体</vt:lpstr>
      <vt:lpstr>微软雅黑</vt:lpstr>
      <vt:lpstr>Arial</vt:lpstr>
      <vt:lpstr>Calibri</vt:lpstr>
      <vt:lpstr>LilyUPC</vt:lpstr>
      <vt:lpstr>Microsoft Yi Baiti</vt:lpstr>
      <vt:lpstr>Office 主题​​</vt:lpstr>
      <vt:lpstr>MathType 6.0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keywords>user</cp:keywords>
  <cp:lastModifiedBy>符 旭宇</cp:lastModifiedBy>
  <cp:revision>196</cp:revision>
  <dcterms:created xsi:type="dcterms:W3CDTF">2015-12-27T01:24:00Z</dcterms:created>
  <dcterms:modified xsi:type="dcterms:W3CDTF">2018-11-30T10:55:06Z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2052-10.1.0.6135</vt:lpwstr>
  </property>
</Properties>
</file>